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sldIdLst>
    <p:sldId id="256" r:id="rId2"/>
    <p:sldId id="257" r:id="rId3"/>
    <p:sldId id="317" r:id="rId4"/>
    <p:sldId id="306" r:id="rId5"/>
    <p:sldId id="307" r:id="rId6"/>
    <p:sldId id="308" r:id="rId7"/>
    <p:sldId id="309" r:id="rId8"/>
    <p:sldId id="311" r:id="rId9"/>
    <p:sldId id="314" r:id="rId10"/>
    <p:sldId id="316" r:id="rId11"/>
    <p:sldId id="312" r:id="rId12"/>
    <p:sldId id="313" r:id="rId13"/>
    <p:sldId id="326" r:id="rId14"/>
    <p:sldId id="325" r:id="rId15"/>
    <p:sldId id="328" r:id="rId16"/>
    <p:sldId id="327" r:id="rId17"/>
    <p:sldId id="324" r:id="rId18"/>
    <p:sldId id="323" r:id="rId19"/>
    <p:sldId id="322" r:id="rId20"/>
    <p:sldId id="329" r:id="rId21"/>
    <p:sldId id="277"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44" autoAdjust="0"/>
  </p:normalViewPr>
  <p:slideViewPr>
    <p:cSldViewPr snapToGrid="0" snapToObjects="1">
      <p:cViewPr varScale="1">
        <p:scale>
          <a:sx n="115" d="100"/>
          <a:sy n="115" d="100"/>
        </p:scale>
        <p:origin x="149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566E1A-4E2A-B140-A476-112F22AFD06A}" type="datetimeFigureOut">
              <a:rPr lang="en-US" smtClean="0"/>
              <a:t>4/24/2019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90AAE1-6F28-F44F-8821-D429CA5F0271}" type="slidenum">
              <a:rPr lang="en-US" smtClean="0"/>
              <a:t>‹#›</a:t>
            </a:fld>
            <a:endParaRPr lang="en-US"/>
          </a:p>
        </p:txBody>
      </p:sp>
    </p:spTree>
    <p:extLst>
      <p:ext uri="{BB962C8B-B14F-4D97-AF65-F5344CB8AC3E}">
        <p14:creationId xmlns:p14="http://schemas.microsoft.com/office/powerpoint/2010/main" val="14805643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t>1</a:t>
            </a:fld>
            <a:endParaRPr lang="en-US"/>
          </a:p>
        </p:txBody>
      </p:sp>
    </p:spTree>
    <p:extLst>
      <p:ext uri="{BB962C8B-B14F-4D97-AF65-F5344CB8AC3E}">
        <p14:creationId xmlns:p14="http://schemas.microsoft.com/office/powerpoint/2010/main" val="73975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 External energy map; 2; find key points; 3. key points clustering; 4; fitting active contour for each cluster </a:t>
            </a:r>
          </a:p>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77500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04870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87153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25394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4397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Critical steps: key points; how many clusters; the value of alpha</a:t>
            </a:r>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334226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17435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tracking pedestrian by active contour </a:t>
            </a:r>
            <a:r>
              <a:rPr lang="en-US" dirty="0">
                <a:solidFill>
                  <a:srgbClr val="FF0000"/>
                </a:solidFill>
              </a:rPr>
              <a:t>instead of bounding box</a:t>
            </a:r>
            <a:r>
              <a:rPr lang="en-US" dirty="0"/>
              <a:t>. However, fitting an active contour is not easy as putting a box around the object. Because the contour is very sensitive to initialization and noise. If the initialization contour is far from object, we can not guarantee it will converge into the contour of objects. So we can come up with a plan that we first detect object and fit the contour at that local region.</a:t>
            </a:r>
          </a:p>
        </p:txBody>
      </p:sp>
      <p:sp>
        <p:nvSpPr>
          <p:cNvPr id="4" name="Slide Number Placeholder 3"/>
          <p:cNvSpPr>
            <a:spLocks noGrp="1"/>
          </p:cNvSpPr>
          <p:nvPr>
            <p:ph type="sldNum" sz="quarter" idx="5"/>
          </p:nvPr>
        </p:nvSpPr>
        <p:spPr/>
        <p:txBody>
          <a:bodyPr/>
          <a:lstStyle/>
          <a:p>
            <a:fld id="{7F90AAE1-6F28-F44F-8821-D429CA5F0271}" type="slidenum">
              <a:rPr lang="en-US" smtClean="0"/>
              <a:t>2</a:t>
            </a:fld>
            <a:endParaRPr lang="en-US"/>
          </a:p>
        </p:txBody>
      </p:sp>
    </p:spTree>
    <p:extLst>
      <p:ext uri="{BB962C8B-B14F-4D97-AF65-F5344CB8AC3E}">
        <p14:creationId xmlns:p14="http://schemas.microsoft.com/office/powerpoint/2010/main" val="141822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42917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t>3</a:t>
            </a:fld>
            <a:endParaRPr lang="en-US"/>
          </a:p>
        </p:txBody>
      </p:sp>
    </p:spTree>
    <p:extLst>
      <p:ext uri="{BB962C8B-B14F-4D97-AF65-F5344CB8AC3E}">
        <p14:creationId xmlns:p14="http://schemas.microsoft.com/office/powerpoint/2010/main" val="95004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mAP</a:t>
            </a:r>
            <a:r>
              <a:rPr lang="en-US" altLang="zh-CN" dirty="0"/>
              <a:t>: mean Average precision</a:t>
            </a:r>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t>4</a:t>
            </a:fld>
            <a:endParaRPr lang="en-US"/>
          </a:p>
        </p:txBody>
      </p:sp>
    </p:spTree>
    <p:extLst>
      <p:ext uri="{BB962C8B-B14F-4D97-AF65-F5344CB8AC3E}">
        <p14:creationId xmlns:p14="http://schemas.microsoft.com/office/powerpoint/2010/main" val="1418223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t>5</a:t>
            </a:fld>
            <a:endParaRPr lang="en-US"/>
          </a:p>
        </p:txBody>
      </p:sp>
    </p:spTree>
    <p:extLst>
      <p:ext uri="{BB962C8B-B14F-4D97-AF65-F5344CB8AC3E}">
        <p14:creationId xmlns:p14="http://schemas.microsoft.com/office/powerpoint/2010/main" val="141822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a:t>
            </a:r>
            <a:r>
              <a:rPr lang="en-US" baseline="0" dirty="0"/>
              <a:t> calculation of CNN once each time</a:t>
            </a:r>
          </a:p>
          <a:p>
            <a:r>
              <a:rPr lang="en-US" baseline="0" dirty="0"/>
              <a:t>Unified structure, provide end to end prediction </a:t>
            </a:r>
          </a:p>
          <a:p>
            <a:r>
              <a:rPr lang="en-US" baseline="0" dirty="0"/>
              <a:t>Detection speed is fast</a:t>
            </a:r>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0AAE1-6F28-F44F-8821-D429CA5F0271}"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1822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F82927-9E62-2741-A00E-69253A44CA4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84F82927-9E62-2741-A00E-69253A44CA46}" type="datetimeFigureOut">
              <a:rPr lang="en-US" smtClean="0"/>
              <a:t>4/24/2019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A0395E-CBB2-F04A-94EB-64F05EADDC12}"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84F82927-9E62-2741-A00E-69253A44CA46}" type="datetimeFigureOut">
              <a:rPr lang="en-US" smtClean="0"/>
              <a:t>4/24/2019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F82927-9E62-2741-A00E-69253A44CA46}" type="datetimeFigureOut">
              <a:rPr lang="en-US" smtClean="0"/>
              <a:t>4/24/2019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F82927-9E62-2741-A00E-69253A44CA4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A0395E-CBB2-F04A-94EB-64F05EADDC1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84F82927-9E62-2741-A00E-69253A44CA46}" type="datetimeFigureOut">
              <a:rPr lang="en-US" smtClean="0"/>
              <a:t>4/24/2019</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5DA0395E-CBB2-F04A-94EB-64F05EADDC1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jpe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21.png"/><Relationship Id="rId4" Type="http://schemas.openxmlformats.org/officeDocument/2006/relationships/image" Target="../media/image19.jpe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jpe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jpe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1962" y="472769"/>
            <a:ext cx="8220075" cy="2127428"/>
          </a:xfrm>
        </p:spPr>
        <p:txBody>
          <a:bodyPr>
            <a:noAutofit/>
          </a:bodyPr>
          <a:lstStyle/>
          <a:p>
            <a:r>
              <a:rPr lang="en-US" sz="3600" b="1" dirty="0"/>
              <a:t>Pedestrian Tracking by Combining</a:t>
            </a:r>
            <a:r>
              <a:rPr lang="en-US" altLang="zh-CN" sz="3600" b="1" dirty="0"/>
              <a:t> YOLO And Active Contour</a:t>
            </a:r>
            <a:endParaRPr lang="en-US" sz="3600" i="1" dirty="0"/>
          </a:p>
        </p:txBody>
      </p:sp>
      <p:sp>
        <p:nvSpPr>
          <p:cNvPr id="3" name="Subtitle 2"/>
          <p:cNvSpPr>
            <a:spLocks noGrp="1"/>
          </p:cNvSpPr>
          <p:nvPr>
            <p:ph type="subTitle" idx="1"/>
          </p:nvPr>
        </p:nvSpPr>
        <p:spPr>
          <a:xfrm>
            <a:off x="2110742" y="3350589"/>
            <a:ext cx="4922514" cy="1814430"/>
          </a:xfrm>
        </p:spPr>
        <p:txBody>
          <a:bodyPr>
            <a:normAutofit/>
          </a:bodyPr>
          <a:lstStyle/>
          <a:p>
            <a:r>
              <a:rPr lang="en-US" altLang="zh-CN" b="1" dirty="0"/>
              <a:t>Yang </a:t>
            </a:r>
            <a:r>
              <a:rPr lang="en-US" altLang="zh-CN" b="1" dirty="0" err="1"/>
              <a:t>Xu</a:t>
            </a:r>
            <a:r>
              <a:rPr lang="en-US" altLang="zh-CN" b="1" dirty="0"/>
              <a:t> &amp; </a:t>
            </a:r>
            <a:r>
              <a:rPr lang="en-US" altLang="zh-CN" b="1" dirty="0" err="1"/>
              <a:t>Hui</a:t>
            </a:r>
            <a:r>
              <a:rPr lang="en-US" altLang="zh-CN" b="1" dirty="0"/>
              <a:t> Liu</a:t>
            </a:r>
            <a:endParaRPr lang="en-US" sz="1800" dirty="0"/>
          </a:p>
          <a:p>
            <a:r>
              <a:rPr lang="en-US" sz="1800" dirty="0"/>
              <a:t>Final Project</a:t>
            </a:r>
          </a:p>
          <a:p>
            <a:endParaRPr lang="en-US" sz="1800" dirty="0"/>
          </a:p>
          <a:p>
            <a:r>
              <a:rPr lang="en-US" altLang="zh-CN" sz="1800" dirty="0"/>
              <a:t>April</a:t>
            </a:r>
            <a:r>
              <a:rPr lang="en-US" sz="1800" dirty="0"/>
              <a:t>. 24 2019</a:t>
            </a:r>
          </a:p>
          <a:p>
            <a:endParaRPr lang="en-US" sz="1800" dirty="0"/>
          </a:p>
        </p:txBody>
      </p:sp>
      <p:sp>
        <p:nvSpPr>
          <p:cNvPr id="5" name="Subtitle 2">
            <a:extLst>
              <a:ext uri="{FF2B5EF4-FFF2-40B4-BE49-F238E27FC236}">
                <a16:creationId xmlns:a16="http://schemas.microsoft.com/office/drawing/2014/main" id="{D84CA470-66D5-4A8E-A1A5-CDAC8BE44334}"/>
              </a:ext>
            </a:extLst>
          </p:cNvPr>
          <p:cNvSpPr txBox="1">
            <a:spLocks/>
          </p:cNvSpPr>
          <p:nvPr/>
        </p:nvSpPr>
        <p:spPr>
          <a:xfrm>
            <a:off x="2186943" y="3108573"/>
            <a:ext cx="4922514" cy="800100"/>
          </a:xfrm>
          <a:prstGeom prst="rect">
            <a:avLst/>
          </a:prstGeo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defTabSz="914400" rtl="0" eaLnBrk="1" latinLnBrk="0" hangingPunct="1">
              <a:spcBef>
                <a:spcPts val="6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2pPr>
            <a:lvl3pPr marL="9144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3pPr>
            <a:lvl4pPr marL="13716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4pPr>
            <a:lvl5pPr marL="18288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5pPr>
            <a:lvl6pPr marL="22860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6pPr>
            <a:lvl7pPr marL="27432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7pPr>
            <a:lvl8pPr marL="32004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8pPr>
            <a:lvl9pPr marL="36576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9pPr>
          </a:lstStyle>
          <a:p>
            <a:endParaRPr lang="en-US" sz="1800" dirty="0"/>
          </a:p>
        </p:txBody>
      </p:sp>
    </p:spTree>
    <p:extLst>
      <p:ext uri="{BB962C8B-B14F-4D97-AF65-F5344CB8AC3E}">
        <p14:creationId xmlns:p14="http://schemas.microsoft.com/office/powerpoint/2010/main" val="3854944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altLang="zh-CN" dirty="0"/>
              <a:t>Loss Function</a:t>
            </a:r>
            <a:endParaRPr lang="en-US" dirty="0"/>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335281" y="1786257"/>
            <a:ext cx="3268980" cy="3824604"/>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r>
              <a:rPr lang="en-US" altLang="zh-CN" sz="1400" b="1" dirty="0">
                <a:solidFill>
                  <a:prstClr val="white"/>
                </a:solidFill>
              </a:rPr>
              <a:t>Prediction of coordinate position</a:t>
            </a:r>
          </a:p>
          <a:p>
            <a:pPr marL="457200" indent="-457200" algn="l">
              <a:lnSpc>
                <a:spcPct val="150000"/>
              </a:lnSpc>
              <a:buFont typeface="Arial" pitchFamily="34" charset="0"/>
              <a:buChar char="•"/>
            </a:pPr>
            <a:endParaRPr lang="en-US" altLang="zh-CN" sz="1400" b="1" dirty="0">
              <a:solidFill>
                <a:prstClr val="white"/>
              </a:solidFill>
            </a:endParaRPr>
          </a:p>
          <a:p>
            <a:pPr marL="457200" indent="-457200" algn="l">
              <a:lnSpc>
                <a:spcPct val="150000"/>
              </a:lnSpc>
              <a:buFont typeface="Arial" pitchFamily="34" charset="0"/>
              <a:buChar char="•"/>
            </a:pPr>
            <a:r>
              <a:rPr lang="en-US" altLang="zh-CN" sz="1400" b="1" dirty="0">
                <a:solidFill>
                  <a:prstClr val="white"/>
                </a:solidFill>
              </a:rPr>
              <a:t>Prediction of the confidence of the Bounding boxes containing objects</a:t>
            </a:r>
          </a:p>
          <a:p>
            <a:pPr marL="457200" indent="-457200" algn="l">
              <a:lnSpc>
                <a:spcPct val="150000"/>
              </a:lnSpc>
              <a:buFont typeface="Arial" pitchFamily="34" charset="0"/>
              <a:buChar char="•"/>
            </a:pPr>
            <a:endParaRPr lang="en-US" altLang="zh-CN" sz="1400" b="1" dirty="0">
              <a:solidFill>
                <a:prstClr val="white"/>
              </a:solidFill>
            </a:endParaRPr>
          </a:p>
          <a:p>
            <a:pPr marL="457200" indent="-457200" algn="l">
              <a:lnSpc>
                <a:spcPct val="150000"/>
              </a:lnSpc>
              <a:buFont typeface="Arial" pitchFamily="34" charset="0"/>
              <a:buChar char="•"/>
            </a:pPr>
            <a:r>
              <a:rPr lang="en-US" altLang="zh-CN" sz="1400" b="1" dirty="0">
                <a:solidFill>
                  <a:prstClr val="white"/>
                </a:solidFill>
              </a:rPr>
              <a:t>Prediction of the confidence of the Bounding boxes containing non-objects</a:t>
            </a:r>
          </a:p>
          <a:p>
            <a:pPr marL="457200" indent="-457200" algn="l">
              <a:lnSpc>
                <a:spcPct val="150000"/>
              </a:lnSpc>
              <a:buFont typeface="Arial" pitchFamily="34" charset="0"/>
              <a:buChar char="•"/>
            </a:pPr>
            <a:endParaRPr lang="en-US" altLang="zh-CN" sz="1400" b="1" dirty="0">
              <a:solidFill>
                <a:prstClr val="white"/>
              </a:solidFill>
            </a:endParaRPr>
          </a:p>
          <a:p>
            <a:pPr marL="457200" indent="-457200" algn="l">
              <a:lnSpc>
                <a:spcPct val="150000"/>
              </a:lnSpc>
              <a:buFont typeface="Arial" pitchFamily="34" charset="0"/>
              <a:buChar char="•"/>
            </a:pPr>
            <a:r>
              <a:rPr lang="en-US" altLang="zh-CN" sz="1400" b="1" dirty="0">
                <a:solidFill>
                  <a:prstClr val="white"/>
                </a:solidFill>
              </a:rPr>
              <a:t>Classification</a:t>
            </a:r>
          </a:p>
        </p:txBody>
      </p:sp>
      <p:pic>
        <p:nvPicPr>
          <p:cNvPr id="4098" name="Picture 2" descr="C:\Users\Administrator\Desktop\图片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550" y="1992313"/>
            <a:ext cx="5194300"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83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a:xfrm>
            <a:off x="685800" y="2200984"/>
            <a:ext cx="7770813" cy="1429871"/>
          </a:xfrm>
        </p:spPr>
        <p:txBody>
          <a:bodyPr/>
          <a:lstStyle/>
          <a:p>
            <a:r>
              <a:rPr lang="en-US" altLang="zh-CN" dirty="0"/>
              <a:t>Active contour (Snake)</a:t>
            </a:r>
            <a:endParaRPr lang="en-US" dirty="0"/>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128015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spTree>
    <p:extLst>
      <p:ext uri="{BB962C8B-B14F-4D97-AF65-F5344CB8AC3E}">
        <p14:creationId xmlns:p14="http://schemas.microsoft.com/office/powerpoint/2010/main" val="52363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6" name="Picture 5">
            <a:extLst>
              <a:ext uri="{FF2B5EF4-FFF2-40B4-BE49-F238E27FC236}">
                <a16:creationId xmlns:a16="http://schemas.microsoft.com/office/drawing/2014/main" id="{EED66A62-6198-4911-B822-07FACE86FA35}"/>
              </a:ext>
            </a:extLst>
          </p:cNvPr>
          <p:cNvPicPr>
            <a:picLocks noChangeAspect="1"/>
          </p:cNvPicPr>
          <p:nvPr/>
        </p:nvPicPr>
        <p:blipFill>
          <a:blip r:embed="rId3"/>
          <a:stretch>
            <a:fillRect/>
          </a:stretch>
        </p:blipFill>
        <p:spPr>
          <a:xfrm rot="5400000">
            <a:off x="5848241" y="58286"/>
            <a:ext cx="2366014" cy="2457453"/>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8565EE1A-B4AE-403E-8C08-D8DFC0ADE0C4}"/>
              </a:ext>
            </a:extLst>
          </p:cNvPr>
          <p:cNvPicPr>
            <a:picLocks noChangeAspect="1"/>
          </p:cNvPicPr>
          <p:nvPr/>
        </p:nvPicPr>
        <p:blipFill>
          <a:blip r:embed="rId4"/>
          <a:stretch>
            <a:fillRect/>
          </a:stretch>
        </p:blipFill>
        <p:spPr>
          <a:xfrm>
            <a:off x="171450" y="0"/>
            <a:ext cx="3084171" cy="2674620"/>
          </a:xfrm>
          <a:prstGeom prst="rect">
            <a:avLst/>
          </a:prstGeom>
        </p:spPr>
      </p:pic>
      <p:pic>
        <p:nvPicPr>
          <p:cNvPr id="8" name="Picture 7">
            <a:extLst>
              <a:ext uri="{FF2B5EF4-FFF2-40B4-BE49-F238E27FC236}">
                <a16:creationId xmlns:a16="http://schemas.microsoft.com/office/drawing/2014/main" id="{62CD914A-F75A-41F5-A89C-6E7DDD09C9E5}"/>
              </a:ext>
            </a:extLst>
          </p:cNvPr>
          <p:cNvPicPr>
            <a:picLocks noChangeAspect="1"/>
          </p:cNvPicPr>
          <p:nvPr/>
        </p:nvPicPr>
        <p:blipFill>
          <a:blip r:embed="rId5"/>
          <a:stretch>
            <a:fillRect/>
          </a:stretch>
        </p:blipFill>
        <p:spPr>
          <a:xfrm>
            <a:off x="322000" y="2674620"/>
            <a:ext cx="1897380" cy="1897380"/>
          </a:xfrm>
          <a:prstGeom prst="rect">
            <a:avLst/>
          </a:prstGeom>
        </p:spPr>
      </p:pic>
      <p:cxnSp>
        <p:nvCxnSpPr>
          <p:cNvPr id="9" name="Straight Arrow Connector 8">
            <a:extLst>
              <a:ext uri="{FF2B5EF4-FFF2-40B4-BE49-F238E27FC236}">
                <a16:creationId xmlns:a16="http://schemas.microsoft.com/office/drawing/2014/main" id="{C072E384-E6AE-4F17-BE5D-93629FF2F035}"/>
              </a:ext>
            </a:extLst>
          </p:cNvPr>
          <p:cNvCxnSpPr>
            <a:cxnSpLocks/>
            <a:stCxn id="11" idx="2"/>
            <a:endCxn id="8" idx="3"/>
          </p:cNvCxnSpPr>
          <p:nvPr/>
        </p:nvCxnSpPr>
        <p:spPr>
          <a:xfrm flipH="1">
            <a:off x="2219380" y="2068830"/>
            <a:ext cx="5541590" cy="15544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281F4A05-9BB8-46E5-A66A-986B970C32C3}"/>
              </a:ext>
            </a:extLst>
          </p:cNvPr>
          <p:cNvPicPr>
            <a:picLocks noChangeAspect="1"/>
          </p:cNvPicPr>
          <p:nvPr/>
        </p:nvPicPr>
        <p:blipFill>
          <a:blip r:embed="rId6"/>
          <a:stretch>
            <a:fillRect/>
          </a:stretch>
        </p:blipFill>
        <p:spPr>
          <a:xfrm rot="5400000">
            <a:off x="3051806" y="58291"/>
            <a:ext cx="2366017" cy="2457450"/>
          </a:xfrm>
          <a:prstGeom prst="rect">
            <a:avLst/>
          </a:prstGeom>
        </p:spPr>
      </p:pic>
      <p:sp>
        <p:nvSpPr>
          <p:cNvPr id="11" name="Oval 10">
            <a:extLst>
              <a:ext uri="{FF2B5EF4-FFF2-40B4-BE49-F238E27FC236}">
                <a16:creationId xmlns:a16="http://schemas.microsoft.com/office/drawing/2014/main" id="{69B018CC-315C-4911-843C-B716C39BF724}"/>
              </a:ext>
            </a:extLst>
          </p:cNvPr>
          <p:cNvSpPr/>
          <p:nvPr/>
        </p:nvSpPr>
        <p:spPr>
          <a:xfrm>
            <a:off x="7760970" y="202311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3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63281099-985D-432A-B8AE-CF1A0A148F4A}"/>
              </a:ext>
            </a:extLst>
          </p:cNvPr>
          <p:cNvPicPr>
            <a:picLocks noChangeAspect="1"/>
          </p:cNvPicPr>
          <p:nvPr/>
        </p:nvPicPr>
        <p:blipFill>
          <a:blip r:embed="rId3"/>
          <a:stretch>
            <a:fillRect/>
          </a:stretch>
        </p:blipFill>
        <p:spPr>
          <a:xfrm rot="5400000">
            <a:off x="5848241" y="58282"/>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4A582AFB-A1B8-4E3F-BB72-831D2C212B8A}"/>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37882DCC-43D0-4008-9991-A9FFA7AD27DA}"/>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AE3E9920-EFBE-43D4-B2A5-E60571CAC566}"/>
              </a:ext>
            </a:extLst>
          </p:cNvPr>
          <p:cNvSpPr/>
          <p:nvPr/>
        </p:nvSpPr>
        <p:spPr>
          <a:xfrm>
            <a:off x="6623685" y="190881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3009E6-10F6-43F9-BA85-5CC1DFD77EF9}"/>
              </a:ext>
            </a:extLst>
          </p:cNvPr>
          <p:cNvPicPr>
            <a:picLocks noChangeAspect="1"/>
          </p:cNvPicPr>
          <p:nvPr/>
        </p:nvPicPr>
        <p:blipFill>
          <a:blip r:embed="rId6"/>
          <a:stretch>
            <a:fillRect/>
          </a:stretch>
        </p:blipFill>
        <p:spPr>
          <a:xfrm>
            <a:off x="2219380" y="2674620"/>
            <a:ext cx="1897380" cy="1897380"/>
          </a:xfrm>
          <a:prstGeom prst="rect">
            <a:avLst/>
          </a:prstGeom>
        </p:spPr>
      </p:pic>
      <p:cxnSp>
        <p:nvCxnSpPr>
          <p:cNvPr id="8" name="Straight Arrow Connector 7">
            <a:extLst>
              <a:ext uri="{FF2B5EF4-FFF2-40B4-BE49-F238E27FC236}">
                <a16:creationId xmlns:a16="http://schemas.microsoft.com/office/drawing/2014/main" id="{7E226404-A3FC-4799-BE8D-A04D73B50DD4}"/>
              </a:ext>
            </a:extLst>
          </p:cNvPr>
          <p:cNvCxnSpPr>
            <a:stCxn id="6" idx="2"/>
            <a:endCxn id="7" idx="3"/>
          </p:cNvCxnSpPr>
          <p:nvPr/>
        </p:nvCxnSpPr>
        <p:spPr>
          <a:xfrm flipH="1">
            <a:off x="4116760" y="1954530"/>
            <a:ext cx="2506925" cy="16687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62AB14A8-32BF-4A54-B6F2-D9F373C9006B}"/>
              </a:ext>
            </a:extLst>
          </p:cNvPr>
          <p:cNvPicPr>
            <a:picLocks noChangeAspect="1"/>
          </p:cNvPicPr>
          <p:nvPr/>
        </p:nvPicPr>
        <p:blipFill>
          <a:blip r:embed="rId7"/>
          <a:stretch>
            <a:fillRect/>
          </a:stretch>
        </p:blipFill>
        <p:spPr>
          <a:xfrm rot="5400000">
            <a:off x="3051806" y="58286"/>
            <a:ext cx="2366017" cy="2457450"/>
          </a:xfrm>
          <a:prstGeom prst="rect">
            <a:avLst/>
          </a:prstGeom>
        </p:spPr>
      </p:pic>
    </p:spTree>
    <p:extLst>
      <p:ext uri="{BB962C8B-B14F-4D97-AF65-F5344CB8AC3E}">
        <p14:creationId xmlns:p14="http://schemas.microsoft.com/office/powerpoint/2010/main" val="33592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534AC999-076F-41D8-9DDD-22036018B215}"/>
              </a:ext>
            </a:extLst>
          </p:cNvPr>
          <p:cNvPicPr>
            <a:picLocks noChangeAspect="1"/>
          </p:cNvPicPr>
          <p:nvPr/>
        </p:nvPicPr>
        <p:blipFill>
          <a:blip r:embed="rId3"/>
          <a:stretch>
            <a:fillRect/>
          </a:stretch>
        </p:blipFill>
        <p:spPr>
          <a:xfrm rot="5400000">
            <a:off x="5848241" y="58281"/>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406C5F4E-C1EC-4196-A414-E95195019801}"/>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637FEE87-C063-4518-9021-6FF404721F73}"/>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1BCF1212-4D2B-4645-A20E-965D9D7B460F}"/>
              </a:ext>
            </a:extLst>
          </p:cNvPr>
          <p:cNvSpPr/>
          <p:nvPr/>
        </p:nvSpPr>
        <p:spPr>
          <a:xfrm>
            <a:off x="6991243" y="96012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0E47067-95A4-42D4-84A9-AFFE6918EA43}"/>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8" name="Picture 7">
            <a:extLst>
              <a:ext uri="{FF2B5EF4-FFF2-40B4-BE49-F238E27FC236}">
                <a16:creationId xmlns:a16="http://schemas.microsoft.com/office/drawing/2014/main" id="{A9BD74D2-C621-49DB-A3FF-EEEED7141FE3}"/>
              </a:ext>
            </a:extLst>
          </p:cNvPr>
          <p:cNvPicPr>
            <a:picLocks noChangeAspect="1"/>
          </p:cNvPicPr>
          <p:nvPr/>
        </p:nvPicPr>
        <p:blipFill>
          <a:blip r:embed="rId7"/>
          <a:stretch>
            <a:fillRect/>
          </a:stretch>
        </p:blipFill>
        <p:spPr>
          <a:xfrm>
            <a:off x="4116760" y="2674620"/>
            <a:ext cx="1897380" cy="1897380"/>
          </a:xfrm>
          <a:prstGeom prst="rect">
            <a:avLst/>
          </a:prstGeom>
        </p:spPr>
      </p:pic>
      <p:cxnSp>
        <p:nvCxnSpPr>
          <p:cNvPr id="9" name="Straight Arrow Connector 8">
            <a:extLst>
              <a:ext uri="{FF2B5EF4-FFF2-40B4-BE49-F238E27FC236}">
                <a16:creationId xmlns:a16="http://schemas.microsoft.com/office/drawing/2014/main" id="{E6F4D9CE-64B8-4B2A-B642-4D77F091B64A}"/>
              </a:ext>
            </a:extLst>
          </p:cNvPr>
          <p:cNvCxnSpPr>
            <a:cxnSpLocks/>
            <a:stCxn id="6" idx="6"/>
            <a:endCxn id="8" idx="3"/>
          </p:cNvCxnSpPr>
          <p:nvPr/>
        </p:nvCxnSpPr>
        <p:spPr>
          <a:xfrm flipH="1">
            <a:off x="6014140" y="1005840"/>
            <a:ext cx="1057113" cy="26174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F2E700B8-9BEC-462F-82DE-EA2AA5655F13}"/>
              </a:ext>
            </a:extLst>
          </p:cNvPr>
          <p:cNvPicPr>
            <a:picLocks noChangeAspect="1"/>
          </p:cNvPicPr>
          <p:nvPr/>
        </p:nvPicPr>
        <p:blipFill>
          <a:blip r:embed="rId8"/>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76749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11" name="Picture 10">
            <a:extLst>
              <a:ext uri="{FF2B5EF4-FFF2-40B4-BE49-F238E27FC236}">
                <a16:creationId xmlns:a16="http://schemas.microsoft.com/office/drawing/2014/main" id="{0A159774-C8A5-4E09-99AB-CC987FD7D7C7}"/>
              </a:ext>
            </a:extLst>
          </p:cNvPr>
          <p:cNvPicPr>
            <a:picLocks noChangeAspect="1"/>
          </p:cNvPicPr>
          <p:nvPr/>
        </p:nvPicPr>
        <p:blipFill>
          <a:blip r:embed="rId3"/>
          <a:stretch>
            <a:fillRect/>
          </a:stretch>
        </p:blipFill>
        <p:spPr>
          <a:xfrm rot="5400000">
            <a:off x="5848241" y="58281"/>
            <a:ext cx="2366014" cy="2457453"/>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CBC61436-82AB-4C07-B1B9-602A95A89B72}"/>
              </a:ext>
            </a:extLst>
          </p:cNvPr>
          <p:cNvPicPr>
            <a:picLocks noChangeAspect="1"/>
          </p:cNvPicPr>
          <p:nvPr/>
        </p:nvPicPr>
        <p:blipFill>
          <a:blip r:embed="rId4"/>
          <a:stretch>
            <a:fillRect/>
          </a:stretch>
        </p:blipFill>
        <p:spPr>
          <a:xfrm>
            <a:off x="171450" y="0"/>
            <a:ext cx="3084171" cy="2674620"/>
          </a:xfrm>
          <a:prstGeom prst="rect">
            <a:avLst/>
          </a:prstGeom>
        </p:spPr>
      </p:pic>
      <p:pic>
        <p:nvPicPr>
          <p:cNvPr id="13" name="Picture 12">
            <a:extLst>
              <a:ext uri="{FF2B5EF4-FFF2-40B4-BE49-F238E27FC236}">
                <a16:creationId xmlns:a16="http://schemas.microsoft.com/office/drawing/2014/main" id="{68EA9142-96BE-4A51-9D17-6B7C56955B76}"/>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14" name="Oval 13">
            <a:extLst>
              <a:ext uri="{FF2B5EF4-FFF2-40B4-BE49-F238E27FC236}">
                <a16:creationId xmlns:a16="http://schemas.microsoft.com/office/drawing/2014/main" id="{513A18C9-F233-4C7B-A472-84DAEE31EF87}"/>
              </a:ext>
            </a:extLst>
          </p:cNvPr>
          <p:cNvSpPr/>
          <p:nvPr/>
        </p:nvSpPr>
        <p:spPr>
          <a:xfrm>
            <a:off x="7166610" y="202311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CE79CB7-3603-403D-9110-20908D0B8B9C}"/>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17" name="Picture 16">
            <a:extLst>
              <a:ext uri="{FF2B5EF4-FFF2-40B4-BE49-F238E27FC236}">
                <a16:creationId xmlns:a16="http://schemas.microsoft.com/office/drawing/2014/main" id="{642B4A32-7FE7-44CD-A7F0-3267E04F07F6}"/>
              </a:ext>
            </a:extLst>
          </p:cNvPr>
          <p:cNvPicPr>
            <a:picLocks noChangeAspect="1"/>
          </p:cNvPicPr>
          <p:nvPr/>
        </p:nvPicPr>
        <p:blipFill>
          <a:blip r:embed="rId7"/>
          <a:stretch>
            <a:fillRect/>
          </a:stretch>
        </p:blipFill>
        <p:spPr>
          <a:xfrm>
            <a:off x="4116760" y="2674620"/>
            <a:ext cx="1897380" cy="1897380"/>
          </a:xfrm>
          <a:prstGeom prst="rect">
            <a:avLst/>
          </a:prstGeom>
        </p:spPr>
      </p:pic>
      <p:pic>
        <p:nvPicPr>
          <p:cNvPr id="18" name="Picture 17">
            <a:extLst>
              <a:ext uri="{FF2B5EF4-FFF2-40B4-BE49-F238E27FC236}">
                <a16:creationId xmlns:a16="http://schemas.microsoft.com/office/drawing/2014/main" id="{2B286D11-4AA2-4F18-AB2F-25FEC548D175}"/>
              </a:ext>
            </a:extLst>
          </p:cNvPr>
          <p:cNvPicPr>
            <a:picLocks noChangeAspect="1"/>
          </p:cNvPicPr>
          <p:nvPr/>
        </p:nvPicPr>
        <p:blipFill>
          <a:blip r:embed="rId8"/>
          <a:stretch>
            <a:fillRect/>
          </a:stretch>
        </p:blipFill>
        <p:spPr>
          <a:xfrm>
            <a:off x="322000" y="4572000"/>
            <a:ext cx="1897380" cy="1897380"/>
          </a:xfrm>
          <a:prstGeom prst="rect">
            <a:avLst/>
          </a:prstGeom>
        </p:spPr>
      </p:pic>
      <p:cxnSp>
        <p:nvCxnSpPr>
          <p:cNvPr id="19" name="Straight Arrow Connector 18">
            <a:extLst>
              <a:ext uri="{FF2B5EF4-FFF2-40B4-BE49-F238E27FC236}">
                <a16:creationId xmlns:a16="http://schemas.microsoft.com/office/drawing/2014/main" id="{53A87C56-B9FD-43D9-8247-742ACF0C9643}"/>
              </a:ext>
            </a:extLst>
          </p:cNvPr>
          <p:cNvCxnSpPr>
            <a:stCxn id="14" idx="2"/>
            <a:endCxn id="18" idx="3"/>
          </p:cNvCxnSpPr>
          <p:nvPr/>
        </p:nvCxnSpPr>
        <p:spPr>
          <a:xfrm flipH="1">
            <a:off x="2219380" y="2068830"/>
            <a:ext cx="4947230" cy="34518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CADB568D-277F-4F79-981D-454FAA77E39E}"/>
              </a:ext>
            </a:extLst>
          </p:cNvPr>
          <p:cNvPicPr>
            <a:picLocks noChangeAspect="1"/>
          </p:cNvPicPr>
          <p:nvPr/>
        </p:nvPicPr>
        <p:blipFill>
          <a:blip r:embed="rId9"/>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72217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CE2FCEC1-0125-40FE-BD4B-3BC8F0234385}"/>
              </a:ext>
            </a:extLst>
          </p:cNvPr>
          <p:cNvPicPr>
            <a:picLocks noChangeAspect="1"/>
          </p:cNvPicPr>
          <p:nvPr/>
        </p:nvPicPr>
        <p:blipFill>
          <a:blip r:embed="rId3"/>
          <a:stretch>
            <a:fillRect/>
          </a:stretch>
        </p:blipFill>
        <p:spPr>
          <a:xfrm rot="5400000">
            <a:off x="5848241" y="58282"/>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57B8392A-3F48-42CB-810C-E49C917F1D91}"/>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5A6E40EE-563B-458B-A17A-688C49368C1E}"/>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C54DC506-1EB0-4664-9A1F-677564A83E54}"/>
              </a:ext>
            </a:extLst>
          </p:cNvPr>
          <p:cNvSpPr/>
          <p:nvPr/>
        </p:nvSpPr>
        <p:spPr>
          <a:xfrm>
            <a:off x="7315200" y="128016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FDC061-442E-46B8-B080-928B82157EB4}"/>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8" name="Picture 7">
            <a:extLst>
              <a:ext uri="{FF2B5EF4-FFF2-40B4-BE49-F238E27FC236}">
                <a16:creationId xmlns:a16="http://schemas.microsoft.com/office/drawing/2014/main" id="{9A3F1223-5899-486F-B814-7E8A8EBFAC56}"/>
              </a:ext>
            </a:extLst>
          </p:cNvPr>
          <p:cNvPicPr>
            <a:picLocks noChangeAspect="1"/>
          </p:cNvPicPr>
          <p:nvPr/>
        </p:nvPicPr>
        <p:blipFill>
          <a:blip r:embed="rId7"/>
          <a:stretch>
            <a:fillRect/>
          </a:stretch>
        </p:blipFill>
        <p:spPr>
          <a:xfrm>
            <a:off x="4116760" y="2674620"/>
            <a:ext cx="1897380" cy="1897380"/>
          </a:xfrm>
          <a:prstGeom prst="rect">
            <a:avLst/>
          </a:prstGeom>
        </p:spPr>
      </p:pic>
      <p:pic>
        <p:nvPicPr>
          <p:cNvPr id="9" name="Picture 8">
            <a:extLst>
              <a:ext uri="{FF2B5EF4-FFF2-40B4-BE49-F238E27FC236}">
                <a16:creationId xmlns:a16="http://schemas.microsoft.com/office/drawing/2014/main" id="{C199C08C-2E43-497B-AC92-13C11A3973D4}"/>
              </a:ext>
            </a:extLst>
          </p:cNvPr>
          <p:cNvPicPr>
            <a:picLocks noChangeAspect="1"/>
          </p:cNvPicPr>
          <p:nvPr/>
        </p:nvPicPr>
        <p:blipFill>
          <a:blip r:embed="rId8"/>
          <a:stretch>
            <a:fillRect/>
          </a:stretch>
        </p:blipFill>
        <p:spPr>
          <a:xfrm>
            <a:off x="322000" y="4572000"/>
            <a:ext cx="1897380" cy="1897380"/>
          </a:xfrm>
          <a:prstGeom prst="rect">
            <a:avLst/>
          </a:prstGeom>
        </p:spPr>
      </p:pic>
      <p:pic>
        <p:nvPicPr>
          <p:cNvPr id="10" name="Picture 9">
            <a:extLst>
              <a:ext uri="{FF2B5EF4-FFF2-40B4-BE49-F238E27FC236}">
                <a16:creationId xmlns:a16="http://schemas.microsoft.com/office/drawing/2014/main" id="{A15AD9C3-FB2E-4950-A34A-3F284FAB74D7}"/>
              </a:ext>
            </a:extLst>
          </p:cNvPr>
          <p:cNvPicPr>
            <a:picLocks noChangeAspect="1"/>
          </p:cNvPicPr>
          <p:nvPr/>
        </p:nvPicPr>
        <p:blipFill>
          <a:blip r:embed="rId9"/>
          <a:stretch>
            <a:fillRect/>
          </a:stretch>
        </p:blipFill>
        <p:spPr>
          <a:xfrm>
            <a:off x="2219380" y="4572000"/>
            <a:ext cx="1897380" cy="1897380"/>
          </a:xfrm>
          <a:prstGeom prst="rect">
            <a:avLst/>
          </a:prstGeom>
        </p:spPr>
      </p:pic>
      <p:cxnSp>
        <p:nvCxnSpPr>
          <p:cNvPr id="11" name="Straight Arrow Connector 10">
            <a:extLst>
              <a:ext uri="{FF2B5EF4-FFF2-40B4-BE49-F238E27FC236}">
                <a16:creationId xmlns:a16="http://schemas.microsoft.com/office/drawing/2014/main" id="{8FE609DD-C021-44B6-9021-AFB4A407BE3A}"/>
              </a:ext>
            </a:extLst>
          </p:cNvPr>
          <p:cNvCxnSpPr>
            <a:cxnSpLocks/>
            <a:stCxn id="6" idx="6"/>
            <a:endCxn id="10" idx="3"/>
          </p:cNvCxnSpPr>
          <p:nvPr/>
        </p:nvCxnSpPr>
        <p:spPr>
          <a:xfrm flipH="1">
            <a:off x="4116760" y="1325880"/>
            <a:ext cx="3278450" cy="41948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4A7DE0D2-9A6F-4171-9F28-46DE59A3C89E}"/>
              </a:ext>
            </a:extLst>
          </p:cNvPr>
          <p:cNvPicPr>
            <a:picLocks noChangeAspect="1"/>
          </p:cNvPicPr>
          <p:nvPr/>
        </p:nvPicPr>
        <p:blipFill>
          <a:blip r:embed="rId10"/>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302912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A71EDE5C-0D2E-41E6-AD8B-A385C8C608B6}"/>
              </a:ext>
            </a:extLst>
          </p:cNvPr>
          <p:cNvPicPr>
            <a:picLocks noChangeAspect="1"/>
          </p:cNvPicPr>
          <p:nvPr/>
        </p:nvPicPr>
        <p:blipFill>
          <a:blip r:embed="rId3"/>
          <a:stretch>
            <a:fillRect/>
          </a:stretch>
        </p:blipFill>
        <p:spPr>
          <a:xfrm rot="5400000">
            <a:off x="5848241" y="58282"/>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C4700CB8-BB9D-48CC-80E4-2A149A0F21AC}"/>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DDD80578-45C3-49A8-9911-5387C4621EB4}"/>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DC8299D2-77A9-4721-B3B0-E9094CECC1D7}"/>
              </a:ext>
            </a:extLst>
          </p:cNvPr>
          <p:cNvSpPr/>
          <p:nvPr/>
        </p:nvSpPr>
        <p:spPr>
          <a:xfrm>
            <a:off x="7372350" y="1327841"/>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A73262-ED95-4374-843C-26250BD5E7E1}"/>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8" name="Picture 7">
            <a:extLst>
              <a:ext uri="{FF2B5EF4-FFF2-40B4-BE49-F238E27FC236}">
                <a16:creationId xmlns:a16="http://schemas.microsoft.com/office/drawing/2014/main" id="{BFD641F1-992F-4AA4-BFAF-66654FD10DFE}"/>
              </a:ext>
            </a:extLst>
          </p:cNvPr>
          <p:cNvPicPr>
            <a:picLocks noChangeAspect="1"/>
          </p:cNvPicPr>
          <p:nvPr/>
        </p:nvPicPr>
        <p:blipFill>
          <a:blip r:embed="rId7"/>
          <a:stretch>
            <a:fillRect/>
          </a:stretch>
        </p:blipFill>
        <p:spPr>
          <a:xfrm>
            <a:off x="4116760" y="2674620"/>
            <a:ext cx="1897380" cy="1897380"/>
          </a:xfrm>
          <a:prstGeom prst="rect">
            <a:avLst/>
          </a:prstGeom>
        </p:spPr>
      </p:pic>
      <p:pic>
        <p:nvPicPr>
          <p:cNvPr id="9" name="Picture 8">
            <a:extLst>
              <a:ext uri="{FF2B5EF4-FFF2-40B4-BE49-F238E27FC236}">
                <a16:creationId xmlns:a16="http://schemas.microsoft.com/office/drawing/2014/main" id="{DC1D8272-22CA-4990-AE50-FD16BBA410F7}"/>
              </a:ext>
            </a:extLst>
          </p:cNvPr>
          <p:cNvPicPr>
            <a:picLocks noChangeAspect="1"/>
          </p:cNvPicPr>
          <p:nvPr/>
        </p:nvPicPr>
        <p:blipFill>
          <a:blip r:embed="rId8"/>
          <a:stretch>
            <a:fillRect/>
          </a:stretch>
        </p:blipFill>
        <p:spPr>
          <a:xfrm>
            <a:off x="322000" y="4572000"/>
            <a:ext cx="1897380" cy="1897380"/>
          </a:xfrm>
          <a:prstGeom prst="rect">
            <a:avLst/>
          </a:prstGeom>
        </p:spPr>
      </p:pic>
      <p:pic>
        <p:nvPicPr>
          <p:cNvPr id="10" name="Picture 9">
            <a:extLst>
              <a:ext uri="{FF2B5EF4-FFF2-40B4-BE49-F238E27FC236}">
                <a16:creationId xmlns:a16="http://schemas.microsoft.com/office/drawing/2014/main" id="{E9591DD5-5635-4A2B-95EF-8CA1AF4A5859}"/>
              </a:ext>
            </a:extLst>
          </p:cNvPr>
          <p:cNvPicPr>
            <a:picLocks noChangeAspect="1"/>
          </p:cNvPicPr>
          <p:nvPr/>
        </p:nvPicPr>
        <p:blipFill>
          <a:blip r:embed="rId9"/>
          <a:stretch>
            <a:fillRect/>
          </a:stretch>
        </p:blipFill>
        <p:spPr>
          <a:xfrm>
            <a:off x="2219380" y="4572000"/>
            <a:ext cx="1897380" cy="1897380"/>
          </a:xfrm>
          <a:prstGeom prst="rect">
            <a:avLst/>
          </a:prstGeom>
        </p:spPr>
      </p:pic>
      <p:pic>
        <p:nvPicPr>
          <p:cNvPr id="11" name="Picture 10">
            <a:extLst>
              <a:ext uri="{FF2B5EF4-FFF2-40B4-BE49-F238E27FC236}">
                <a16:creationId xmlns:a16="http://schemas.microsoft.com/office/drawing/2014/main" id="{9052EC42-6B45-470A-BE86-247E3F520426}"/>
              </a:ext>
            </a:extLst>
          </p:cNvPr>
          <p:cNvPicPr>
            <a:picLocks noChangeAspect="1"/>
          </p:cNvPicPr>
          <p:nvPr/>
        </p:nvPicPr>
        <p:blipFill>
          <a:blip r:embed="rId10"/>
          <a:stretch>
            <a:fillRect/>
          </a:stretch>
        </p:blipFill>
        <p:spPr>
          <a:xfrm>
            <a:off x="4116760" y="4572000"/>
            <a:ext cx="1897380" cy="1897380"/>
          </a:xfrm>
          <a:prstGeom prst="rect">
            <a:avLst/>
          </a:prstGeom>
        </p:spPr>
      </p:pic>
      <p:cxnSp>
        <p:nvCxnSpPr>
          <p:cNvPr id="12" name="Straight Arrow Connector 11">
            <a:extLst>
              <a:ext uri="{FF2B5EF4-FFF2-40B4-BE49-F238E27FC236}">
                <a16:creationId xmlns:a16="http://schemas.microsoft.com/office/drawing/2014/main" id="{37CD69F6-8A28-4BD6-84A1-DDF4F68C20BC}"/>
              </a:ext>
            </a:extLst>
          </p:cNvPr>
          <p:cNvCxnSpPr>
            <a:cxnSpLocks/>
            <a:stCxn id="6" idx="1"/>
            <a:endCxn id="11" idx="3"/>
          </p:cNvCxnSpPr>
          <p:nvPr/>
        </p:nvCxnSpPr>
        <p:spPr>
          <a:xfrm flipH="1">
            <a:off x="6014140" y="1341232"/>
            <a:ext cx="1369927" cy="417945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41695E8-2F6C-48ED-BF76-6F00F68CEA4F}"/>
              </a:ext>
            </a:extLst>
          </p:cNvPr>
          <p:cNvPicPr>
            <a:picLocks noChangeAspect="1"/>
          </p:cNvPicPr>
          <p:nvPr/>
        </p:nvPicPr>
        <p:blipFill>
          <a:blip r:embed="rId11"/>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88630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p:pic>
        <p:nvPicPr>
          <p:cNvPr id="3" name="Picture 2">
            <a:extLst>
              <a:ext uri="{FF2B5EF4-FFF2-40B4-BE49-F238E27FC236}">
                <a16:creationId xmlns:a16="http://schemas.microsoft.com/office/drawing/2014/main" id="{D76E5718-F4B7-4386-A9BB-914BCC60A90A}"/>
              </a:ext>
            </a:extLst>
          </p:cNvPr>
          <p:cNvPicPr>
            <a:picLocks noChangeAspect="1"/>
          </p:cNvPicPr>
          <p:nvPr/>
        </p:nvPicPr>
        <p:blipFill>
          <a:blip r:embed="rId3"/>
          <a:stretch>
            <a:fillRect/>
          </a:stretch>
        </p:blipFill>
        <p:spPr>
          <a:xfrm rot="5400000">
            <a:off x="5848241" y="58282"/>
            <a:ext cx="2366014" cy="2457453"/>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98070027-8C6C-4007-984A-6E0AB1A94987}"/>
              </a:ext>
            </a:extLst>
          </p:cNvPr>
          <p:cNvPicPr>
            <a:picLocks noChangeAspect="1"/>
          </p:cNvPicPr>
          <p:nvPr/>
        </p:nvPicPr>
        <p:blipFill>
          <a:blip r:embed="rId4"/>
          <a:stretch>
            <a:fillRect/>
          </a:stretch>
        </p:blipFill>
        <p:spPr>
          <a:xfrm>
            <a:off x="171450" y="0"/>
            <a:ext cx="3084171" cy="2674620"/>
          </a:xfrm>
          <a:prstGeom prst="rect">
            <a:avLst/>
          </a:prstGeom>
        </p:spPr>
      </p:pic>
      <p:pic>
        <p:nvPicPr>
          <p:cNvPr id="5" name="Picture 4">
            <a:extLst>
              <a:ext uri="{FF2B5EF4-FFF2-40B4-BE49-F238E27FC236}">
                <a16:creationId xmlns:a16="http://schemas.microsoft.com/office/drawing/2014/main" id="{836CA6BC-38D7-44F9-B744-2C50F77176EA}"/>
              </a:ext>
            </a:extLst>
          </p:cNvPr>
          <p:cNvPicPr>
            <a:picLocks noChangeAspect="1"/>
          </p:cNvPicPr>
          <p:nvPr/>
        </p:nvPicPr>
        <p:blipFill>
          <a:blip r:embed="rId5"/>
          <a:stretch>
            <a:fillRect/>
          </a:stretch>
        </p:blipFill>
        <p:spPr>
          <a:xfrm>
            <a:off x="322000" y="2674620"/>
            <a:ext cx="1897380" cy="1897380"/>
          </a:xfrm>
          <a:prstGeom prst="rect">
            <a:avLst/>
          </a:prstGeom>
        </p:spPr>
      </p:pic>
      <p:sp>
        <p:nvSpPr>
          <p:cNvPr id="6" name="Oval 5">
            <a:extLst>
              <a:ext uri="{FF2B5EF4-FFF2-40B4-BE49-F238E27FC236}">
                <a16:creationId xmlns:a16="http://schemas.microsoft.com/office/drawing/2014/main" id="{B70B6DEA-3378-4687-8161-13AA55CA4B81}"/>
              </a:ext>
            </a:extLst>
          </p:cNvPr>
          <p:cNvSpPr/>
          <p:nvPr/>
        </p:nvSpPr>
        <p:spPr>
          <a:xfrm>
            <a:off x="7246333" y="1565910"/>
            <a:ext cx="80010" cy="9144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B9F600-1DE4-438E-8DFF-977E8DE491B2}"/>
              </a:ext>
            </a:extLst>
          </p:cNvPr>
          <p:cNvPicPr>
            <a:picLocks noChangeAspect="1"/>
          </p:cNvPicPr>
          <p:nvPr/>
        </p:nvPicPr>
        <p:blipFill>
          <a:blip r:embed="rId6"/>
          <a:stretch>
            <a:fillRect/>
          </a:stretch>
        </p:blipFill>
        <p:spPr>
          <a:xfrm>
            <a:off x="2219380" y="2674620"/>
            <a:ext cx="1897380" cy="1897380"/>
          </a:xfrm>
          <a:prstGeom prst="rect">
            <a:avLst/>
          </a:prstGeom>
        </p:spPr>
      </p:pic>
      <p:pic>
        <p:nvPicPr>
          <p:cNvPr id="8" name="Picture 7">
            <a:extLst>
              <a:ext uri="{FF2B5EF4-FFF2-40B4-BE49-F238E27FC236}">
                <a16:creationId xmlns:a16="http://schemas.microsoft.com/office/drawing/2014/main" id="{2D71915C-B93F-48B5-8B8D-23183BF609E6}"/>
              </a:ext>
            </a:extLst>
          </p:cNvPr>
          <p:cNvPicPr>
            <a:picLocks noChangeAspect="1"/>
          </p:cNvPicPr>
          <p:nvPr/>
        </p:nvPicPr>
        <p:blipFill>
          <a:blip r:embed="rId7"/>
          <a:stretch>
            <a:fillRect/>
          </a:stretch>
        </p:blipFill>
        <p:spPr>
          <a:xfrm>
            <a:off x="4116760" y="2674620"/>
            <a:ext cx="1897380" cy="1897380"/>
          </a:xfrm>
          <a:prstGeom prst="rect">
            <a:avLst/>
          </a:prstGeom>
        </p:spPr>
      </p:pic>
      <p:pic>
        <p:nvPicPr>
          <p:cNvPr id="9" name="Picture 8">
            <a:extLst>
              <a:ext uri="{FF2B5EF4-FFF2-40B4-BE49-F238E27FC236}">
                <a16:creationId xmlns:a16="http://schemas.microsoft.com/office/drawing/2014/main" id="{B855165D-107F-469E-89E4-8091FA18A650}"/>
              </a:ext>
            </a:extLst>
          </p:cNvPr>
          <p:cNvPicPr>
            <a:picLocks noChangeAspect="1"/>
          </p:cNvPicPr>
          <p:nvPr/>
        </p:nvPicPr>
        <p:blipFill>
          <a:blip r:embed="rId8"/>
          <a:stretch>
            <a:fillRect/>
          </a:stretch>
        </p:blipFill>
        <p:spPr>
          <a:xfrm>
            <a:off x="322000" y="4572000"/>
            <a:ext cx="1897380" cy="1897380"/>
          </a:xfrm>
          <a:prstGeom prst="rect">
            <a:avLst/>
          </a:prstGeom>
        </p:spPr>
      </p:pic>
      <p:pic>
        <p:nvPicPr>
          <p:cNvPr id="10" name="Picture 9">
            <a:extLst>
              <a:ext uri="{FF2B5EF4-FFF2-40B4-BE49-F238E27FC236}">
                <a16:creationId xmlns:a16="http://schemas.microsoft.com/office/drawing/2014/main" id="{796FFAE3-5E7A-4B72-BC56-2710B9C5A172}"/>
              </a:ext>
            </a:extLst>
          </p:cNvPr>
          <p:cNvPicPr>
            <a:picLocks noChangeAspect="1"/>
          </p:cNvPicPr>
          <p:nvPr/>
        </p:nvPicPr>
        <p:blipFill>
          <a:blip r:embed="rId9"/>
          <a:stretch>
            <a:fillRect/>
          </a:stretch>
        </p:blipFill>
        <p:spPr>
          <a:xfrm>
            <a:off x="2219380" y="4572000"/>
            <a:ext cx="1897380" cy="1897380"/>
          </a:xfrm>
          <a:prstGeom prst="rect">
            <a:avLst/>
          </a:prstGeom>
        </p:spPr>
      </p:pic>
      <p:pic>
        <p:nvPicPr>
          <p:cNvPr id="11" name="Picture 10">
            <a:extLst>
              <a:ext uri="{FF2B5EF4-FFF2-40B4-BE49-F238E27FC236}">
                <a16:creationId xmlns:a16="http://schemas.microsoft.com/office/drawing/2014/main" id="{A1C3F18B-E18D-439D-8375-9E10CB2D5CDC}"/>
              </a:ext>
            </a:extLst>
          </p:cNvPr>
          <p:cNvPicPr>
            <a:picLocks noChangeAspect="1"/>
          </p:cNvPicPr>
          <p:nvPr/>
        </p:nvPicPr>
        <p:blipFill>
          <a:blip r:embed="rId10"/>
          <a:stretch>
            <a:fillRect/>
          </a:stretch>
        </p:blipFill>
        <p:spPr>
          <a:xfrm>
            <a:off x="4116760" y="4572000"/>
            <a:ext cx="1897380" cy="1897380"/>
          </a:xfrm>
          <a:prstGeom prst="rect">
            <a:avLst/>
          </a:prstGeom>
        </p:spPr>
      </p:pic>
      <p:pic>
        <p:nvPicPr>
          <p:cNvPr id="12" name="Picture 11">
            <a:extLst>
              <a:ext uri="{FF2B5EF4-FFF2-40B4-BE49-F238E27FC236}">
                <a16:creationId xmlns:a16="http://schemas.microsoft.com/office/drawing/2014/main" id="{CD9892CC-8D84-450C-94B1-D87288805358}"/>
              </a:ext>
            </a:extLst>
          </p:cNvPr>
          <p:cNvPicPr>
            <a:picLocks noChangeAspect="1"/>
          </p:cNvPicPr>
          <p:nvPr/>
        </p:nvPicPr>
        <p:blipFill>
          <a:blip r:embed="rId11"/>
          <a:stretch>
            <a:fillRect/>
          </a:stretch>
        </p:blipFill>
        <p:spPr>
          <a:xfrm>
            <a:off x="6014140" y="2674620"/>
            <a:ext cx="1897380" cy="1897380"/>
          </a:xfrm>
          <a:prstGeom prst="rect">
            <a:avLst/>
          </a:prstGeom>
        </p:spPr>
      </p:pic>
      <p:cxnSp>
        <p:nvCxnSpPr>
          <p:cNvPr id="13" name="Straight Arrow Connector 12">
            <a:extLst>
              <a:ext uri="{FF2B5EF4-FFF2-40B4-BE49-F238E27FC236}">
                <a16:creationId xmlns:a16="http://schemas.microsoft.com/office/drawing/2014/main" id="{18BCE765-AF74-49FD-8A5C-013B754D5769}"/>
              </a:ext>
            </a:extLst>
          </p:cNvPr>
          <p:cNvCxnSpPr>
            <a:stCxn id="6" idx="5"/>
            <a:endCxn id="12" idx="0"/>
          </p:cNvCxnSpPr>
          <p:nvPr/>
        </p:nvCxnSpPr>
        <p:spPr>
          <a:xfrm flipH="1">
            <a:off x="6962830" y="1643959"/>
            <a:ext cx="351796" cy="10306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42E7B69-8106-47D8-8DBD-BB3BCD002077}"/>
              </a:ext>
            </a:extLst>
          </p:cNvPr>
          <p:cNvPicPr>
            <a:picLocks noChangeAspect="1"/>
          </p:cNvPicPr>
          <p:nvPr/>
        </p:nvPicPr>
        <p:blipFill>
          <a:blip r:embed="rId12"/>
          <a:stretch>
            <a:fillRect/>
          </a:stretch>
        </p:blipFill>
        <p:spPr>
          <a:xfrm rot="5400000">
            <a:off x="3051806" y="58285"/>
            <a:ext cx="2366017" cy="2457450"/>
          </a:xfrm>
          <a:prstGeom prst="rect">
            <a:avLst/>
          </a:prstGeom>
        </p:spPr>
      </p:pic>
    </p:spTree>
    <p:extLst>
      <p:ext uri="{BB962C8B-B14F-4D97-AF65-F5344CB8AC3E}">
        <p14:creationId xmlns:p14="http://schemas.microsoft.com/office/powerpoint/2010/main" val="295108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2555239"/>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endParaRPr lang="en-US" sz="2400" b="1" dirty="0">
              <a:solidFill>
                <a:prstClr val="white"/>
              </a:solidFill>
            </a:endParaRPr>
          </a:p>
        </p:txBody>
      </p:sp>
      <mc:AlternateContent xmlns:mc="http://schemas.openxmlformats.org/markup-compatibility/2006" xmlns:a14="http://schemas.microsoft.com/office/drawing/2010/main">
        <mc:Choice Requires="a14">
          <p:sp>
            <p:nvSpPr>
              <p:cNvPr id="6" name="Subtitle 4">
                <a:extLst>
                  <a:ext uri="{FF2B5EF4-FFF2-40B4-BE49-F238E27FC236}">
                    <a16:creationId xmlns:a16="http://schemas.microsoft.com/office/drawing/2014/main" id="{45A6CA31-ECD8-4D7B-A21D-51C5C4217D3E}"/>
                  </a:ext>
                </a:extLst>
              </p:cNvPr>
              <p:cNvSpPr txBox="1">
                <a:spLocks/>
              </p:cNvSpPr>
              <p:nvPr/>
            </p:nvSpPr>
            <p:spPr>
              <a:xfrm>
                <a:off x="642937" y="1562100"/>
                <a:ext cx="6400800" cy="60579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𝐸</m:t>
                          </m:r>
                        </m:e>
                        <m:sub>
                          <m:r>
                            <a:rPr lang="en-US" sz="2400" b="0" i="1" smtClean="0">
                              <a:solidFill>
                                <a:schemeClr val="tx1"/>
                              </a:solidFill>
                              <a:latin typeface="Cambria Math" panose="02040503050406030204" pitchFamily="18" charset="0"/>
                            </a:rPr>
                            <m:t>𝑡𝑜𝑡𝑎𝑙</m:t>
                          </m:r>
                        </m:sub>
                      </m:sSub>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ea typeface="Cambria Math" panose="02040503050406030204" pitchFamily="18" charset="0"/>
                            </a:rPr>
                            <m:t>𝛼</m:t>
                          </m:r>
                          <m:r>
                            <a:rPr lang="en-US" sz="2400" b="0" i="1" smtClean="0">
                              <a:solidFill>
                                <a:schemeClr val="tx1"/>
                              </a:solidFill>
                              <a:latin typeface="Cambria Math" panose="02040503050406030204" pitchFamily="18" charset="0"/>
                            </a:rPr>
                            <m:t>𝐸</m:t>
                          </m:r>
                        </m:e>
                        <m:sub>
                          <m:r>
                            <a:rPr lang="en-US" sz="2400" b="0" i="1" smtClean="0">
                              <a:solidFill>
                                <a:schemeClr val="tx1"/>
                              </a:solidFill>
                              <a:latin typeface="Cambria Math" panose="02040503050406030204" pitchFamily="18" charset="0"/>
                            </a:rPr>
                            <m:t>𝑡𝑒𝑛𝑠𝑖𝑜𝑛</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r>
                            <a:rPr lang="en-US" sz="2400" b="0" i="1" smtClean="0">
                              <a:solidFill>
                                <a:schemeClr val="tx1"/>
                              </a:solidFill>
                              <a:latin typeface="Cambria Math" panose="02040503050406030204" pitchFamily="18" charset="0"/>
                            </a:rPr>
                            <m:t>𝐸</m:t>
                          </m:r>
                        </m:e>
                        <m:sub>
                          <m:r>
                            <a:rPr lang="en-US" sz="2400" b="0" i="1" smtClean="0">
                              <a:solidFill>
                                <a:schemeClr val="tx1"/>
                              </a:solidFill>
                              <a:latin typeface="Cambria Math" panose="02040503050406030204" pitchFamily="18" charset="0"/>
                            </a:rPr>
                            <m:t>𝑠𝑡𝑖𝑓𝑓𝑛𝑒𝑠𝑠</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𝛾</m:t>
                          </m:r>
                          <m:r>
                            <a:rPr lang="en-US" sz="2400" b="0" i="1" smtClean="0">
                              <a:solidFill>
                                <a:schemeClr val="tx1"/>
                              </a:solidFill>
                              <a:latin typeface="Cambria Math" panose="02040503050406030204" pitchFamily="18" charset="0"/>
                            </a:rPr>
                            <m:t>𝐸</m:t>
                          </m:r>
                        </m:e>
                        <m:sub>
                          <m:r>
                            <a:rPr lang="en-US" sz="2400" b="0" i="1" smtClean="0">
                              <a:solidFill>
                                <a:schemeClr val="tx1"/>
                              </a:solidFill>
                              <a:latin typeface="Cambria Math" panose="02040503050406030204" pitchFamily="18" charset="0"/>
                            </a:rPr>
                            <m:t>𝑒𝑥𝑡𝑒𝑟𝑛𝑎𝑙</m:t>
                          </m:r>
                        </m:sub>
                      </m:sSub>
                    </m:oMath>
                  </m:oMathPara>
                </a14:m>
                <a:endParaRPr lang="en-US" sz="2400" dirty="0"/>
              </a:p>
            </p:txBody>
          </p:sp>
        </mc:Choice>
        <mc:Fallback xmlns="">
          <p:sp>
            <p:nvSpPr>
              <p:cNvPr id="6" name="Subtitle 4">
                <a:extLst>
                  <a:ext uri="{FF2B5EF4-FFF2-40B4-BE49-F238E27FC236}">
                    <a16:creationId xmlns:a16="http://schemas.microsoft.com/office/drawing/2014/main" id="{45A6CA31-ECD8-4D7B-A21D-51C5C4217D3E}"/>
                  </a:ext>
                </a:extLst>
              </p:cNvPr>
              <p:cNvSpPr txBox="1">
                <a:spLocks noRot="1" noChangeAspect="1" noMove="1" noResize="1" noEditPoints="1" noAdjustHandles="1" noChangeArrowheads="1" noChangeShapeType="1" noTextEdit="1"/>
              </p:cNvSpPr>
              <p:nvPr/>
            </p:nvSpPr>
            <p:spPr>
              <a:xfrm>
                <a:off x="642937" y="1562100"/>
                <a:ext cx="6400800" cy="6057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Subtitle 4">
                <a:extLst>
                  <a:ext uri="{FF2B5EF4-FFF2-40B4-BE49-F238E27FC236}">
                    <a16:creationId xmlns:a16="http://schemas.microsoft.com/office/drawing/2014/main" id="{6BCB8283-9972-44B4-9E98-815BF29E39D2}"/>
                  </a:ext>
                </a:extLst>
              </p:cNvPr>
              <p:cNvSpPr txBox="1">
                <a:spLocks/>
              </p:cNvSpPr>
              <p:nvPr/>
            </p:nvSpPr>
            <p:spPr>
              <a:xfrm>
                <a:off x="871537" y="2594610"/>
                <a:ext cx="4537710" cy="1108710"/>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m:t>
                          </m:r>
                        </m:sub>
                      </m:sSub>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ea typeface="Cambria Math" panose="02040503050406030204" pitchFamily="18" charset="0"/>
                            </a:rPr>
                            <m:t>𝛽</m:t>
                          </m:r>
                        </m:e>
                        <m:sub>
                          <m:r>
                            <a:rPr lang="en-US" i="1" smtClean="0">
                              <a:solidFill>
                                <a:schemeClr val="tx1"/>
                              </a:solidFill>
                              <a:latin typeface="Cambria Math" panose="02040503050406030204" pitchFamily="18" charset="0"/>
                              <a:ea typeface="Cambria Math" panose="02040503050406030204" pitchFamily="18" charset="0"/>
                            </a:rPr>
                            <m:t>↓</m:t>
                          </m:r>
                        </m:sub>
                      </m:sSub>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                  </m:t>
                          </m:r>
                          <m:r>
                            <a:rPr lang="en-US" i="1" smtClean="0">
                              <a:solidFill>
                                <a:schemeClr val="tx1"/>
                              </a:solidFill>
                              <a:latin typeface="Cambria Math" panose="02040503050406030204" pitchFamily="18" charset="0"/>
                              <a:ea typeface="Cambria Math" panose="02040503050406030204" pitchFamily="18" charset="0"/>
                            </a:rPr>
                            <m:t>𝛾</m:t>
                          </m:r>
                        </m:e>
                        <m:sub>
                          <m:r>
                            <a:rPr lang="en-US" b="0" i="1" smtClean="0">
                              <a:solidFill>
                                <a:schemeClr val="tx1"/>
                              </a:solidFill>
                              <a:latin typeface="Cambria Math" panose="02040503050406030204" pitchFamily="18" charset="0"/>
                              <a:ea typeface="Cambria Math" panose="02040503050406030204" pitchFamily="18" charset="0"/>
                            </a:rPr>
                            <m:t>𝑓𝑖𝑥𝑒𝑑</m:t>
                          </m:r>
                        </m:sub>
                      </m:sSub>
                    </m:oMath>
                  </m:oMathPara>
                </a14:m>
                <a:endParaRPr lang="en-US" dirty="0">
                  <a:solidFill>
                    <a:schemeClr val="tx1"/>
                  </a:solidFill>
                </a:endParaRPr>
              </a:p>
            </p:txBody>
          </p:sp>
        </mc:Choice>
        <mc:Fallback xmlns="">
          <p:sp>
            <p:nvSpPr>
              <p:cNvPr id="7" name="Subtitle 4">
                <a:extLst>
                  <a:ext uri="{FF2B5EF4-FFF2-40B4-BE49-F238E27FC236}">
                    <a16:creationId xmlns:a16="http://schemas.microsoft.com/office/drawing/2014/main" id="{6BCB8283-9972-44B4-9E98-815BF29E39D2}"/>
                  </a:ext>
                </a:extLst>
              </p:cNvPr>
              <p:cNvSpPr txBox="1">
                <a:spLocks noRot="1" noChangeAspect="1" noMove="1" noResize="1" noEditPoints="1" noAdjustHandles="1" noChangeArrowheads="1" noChangeShapeType="1" noTextEdit="1"/>
              </p:cNvSpPr>
              <p:nvPr/>
            </p:nvSpPr>
            <p:spPr>
              <a:xfrm>
                <a:off x="871537" y="2594610"/>
                <a:ext cx="4537710" cy="11087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ubtitle 4">
                <a:extLst>
                  <a:ext uri="{FF2B5EF4-FFF2-40B4-BE49-F238E27FC236}">
                    <a16:creationId xmlns:a16="http://schemas.microsoft.com/office/drawing/2014/main" id="{35B51731-643E-4D3A-88A1-E3809DA52BED}"/>
                  </a:ext>
                </a:extLst>
              </p:cNvPr>
              <p:cNvSpPr txBox="1">
                <a:spLocks/>
              </p:cNvSpPr>
              <p:nvPr/>
            </p:nvSpPr>
            <p:spPr>
              <a:xfrm>
                <a:off x="768667" y="3427094"/>
                <a:ext cx="4972050" cy="893446"/>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𝛼</m:t>
                          </m:r>
                        </m:e>
                        <m:sub>
                          <m:r>
                            <a:rPr lang="en-US" sz="3600" b="0" i="1" smtClean="0">
                              <a:solidFill>
                                <a:schemeClr val="tx1"/>
                              </a:solidFill>
                              <a:latin typeface="Cambria Math" panose="02040503050406030204" pitchFamily="18" charset="0"/>
                              <a:ea typeface="Cambria Math" panose="02040503050406030204" pitchFamily="18" charset="0"/>
                            </a:rPr>
                            <m:t>↑</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smtClean="0">
                              <a:solidFill>
                                <a:schemeClr val="tx1"/>
                              </a:solidFill>
                              <a:latin typeface="Cambria Math" panose="02040503050406030204" pitchFamily="18" charset="0"/>
                              <a:ea typeface="Cambria Math" panose="02040503050406030204" pitchFamily="18" charset="0"/>
                            </a:rPr>
                            <m:t>𝛽</m:t>
                          </m:r>
                        </m:e>
                        <m:sub>
                          <m:r>
                            <a:rPr lang="en-US" sz="3600" b="0" i="1" smtClean="0">
                              <a:solidFill>
                                <a:schemeClr val="tx1"/>
                              </a:solidFill>
                              <a:latin typeface="Cambria Math" panose="02040503050406030204" pitchFamily="18" charset="0"/>
                              <a:ea typeface="Cambria Math" panose="02040503050406030204" pitchFamily="18" charset="0"/>
                            </a:rPr>
                            <m:t>𝑓𝑖𝑥𝑒𝑑</m:t>
                          </m:r>
                        </m:sub>
                      </m:sSub>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                  </m:t>
                          </m:r>
                          <m:r>
                            <a:rPr lang="en-US" sz="3600" i="1" smtClean="0">
                              <a:solidFill>
                                <a:schemeClr val="tx1"/>
                              </a:solidFill>
                              <a:latin typeface="Cambria Math" panose="02040503050406030204" pitchFamily="18" charset="0"/>
                              <a:ea typeface="Cambria Math" panose="02040503050406030204" pitchFamily="18" charset="0"/>
                            </a:rPr>
                            <m:t>𝛾</m:t>
                          </m:r>
                        </m:e>
                        <m:sub>
                          <m:r>
                            <a:rPr lang="en-US" sz="3600" b="0" i="1" smtClean="0">
                              <a:solidFill>
                                <a:schemeClr val="tx1"/>
                              </a:solidFill>
                              <a:latin typeface="Cambria Math" panose="02040503050406030204" pitchFamily="18" charset="0"/>
                              <a:ea typeface="Cambria Math" panose="02040503050406030204" pitchFamily="18" charset="0"/>
                            </a:rPr>
                            <m:t>𝑓𝑖𝑥𝑒𝑑</m:t>
                          </m:r>
                        </m:sub>
                      </m:sSub>
                    </m:oMath>
                  </m:oMathPara>
                </a14:m>
                <a:endParaRPr lang="en-US" sz="3600" dirty="0">
                  <a:solidFill>
                    <a:schemeClr val="tx1"/>
                  </a:solidFill>
                </a:endParaRPr>
              </a:p>
            </p:txBody>
          </p:sp>
        </mc:Choice>
        <mc:Fallback xmlns="">
          <p:sp>
            <p:nvSpPr>
              <p:cNvPr id="8" name="Subtitle 4">
                <a:extLst>
                  <a:ext uri="{FF2B5EF4-FFF2-40B4-BE49-F238E27FC236}">
                    <a16:creationId xmlns:a16="http://schemas.microsoft.com/office/drawing/2014/main" id="{35B51731-643E-4D3A-88A1-E3809DA52BED}"/>
                  </a:ext>
                </a:extLst>
              </p:cNvPr>
              <p:cNvSpPr txBox="1">
                <a:spLocks noRot="1" noChangeAspect="1" noMove="1" noResize="1" noEditPoints="1" noAdjustHandles="1" noChangeArrowheads="1" noChangeShapeType="1" noTextEdit="1"/>
              </p:cNvSpPr>
              <p:nvPr/>
            </p:nvSpPr>
            <p:spPr>
              <a:xfrm>
                <a:off x="768667" y="3427094"/>
                <a:ext cx="4972050" cy="8934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ubtitle 4">
                <a:extLst>
                  <a:ext uri="{FF2B5EF4-FFF2-40B4-BE49-F238E27FC236}">
                    <a16:creationId xmlns:a16="http://schemas.microsoft.com/office/drawing/2014/main" id="{56154159-DB5D-47AE-8A5A-687427E6AAD1}"/>
                  </a:ext>
                </a:extLst>
              </p:cNvPr>
              <p:cNvSpPr txBox="1">
                <a:spLocks/>
              </p:cNvSpPr>
              <p:nvPr/>
            </p:nvSpPr>
            <p:spPr>
              <a:xfrm>
                <a:off x="780097" y="4250055"/>
                <a:ext cx="4972050" cy="893446"/>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ea typeface="Cambria Math" panose="02040503050406030204" pitchFamily="18" charset="0"/>
                            </a:rPr>
                            <m:t>𝛼</m:t>
                          </m:r>
                        </m:e>
                        <m:sub>
                          <m:r>
                            <a:rPr lang="en-US" sz="3600" b="0" i="1" smtClean="0">
                              <a:solidFill>
                                <a:schemeClr val="tx1"/>
                              </a:solidFill>
                              <a:latin typeface="Cambria Math" panose="02040503050406030204" pitchFamily="18" charset="0"/>
                              <a:ea typeface="Cambria Math" panose="02040503050406030204" pitchFamily="18" charset="0"/>
                            </a:rPr>
                            <m:t>↓</m:t>
                          </m:r>
                        </m:sub>
                      </m:sSub>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smtClean="0">
                              <a:solidFill>
                                <a:schemeClr val="tx1"/>
                              </a:solidFill>
                              <a:latin typeface="Cambria Math" panose="02040503050406030204" pitchFamily="18" charset="0"/>
                              <a:ea typeface="Cambria Math" panose="02040503050406030204" pitchFamily="18" charset="0"/>
                            </a:rPr>
                            <m:t>𝛽</m:t>
                          </m:r>
                        </m:e>
                        <m:sub>
                          <m:r>
                            <a:rPr lang="en-US" sz="3600" b="0" i="1" smtClean="0">
                              <a:solidFill>
                                <a:schemeClr val="tx1"/>
                              </a:solidFill>
                              <a:latin typeface="Cambria Math" panose="02040503050406030204" pitchFamily="18" charset="0"/>
                              <a:ea typeface="Cambria Math" panose="02040503050406030204" pitchFamily="18" charset="0"/>
                            </a:rPr>
                            <m:t>𝑓𝑖𝑥𝑒𝑑</m:t>
                          </m:r>
                        </m:sub>
                      </m:sSub>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                  </m:t>
                          </m:r>
                          <m:r>
                            <a:rPr lang="en-US" sz="3600" i="1" smtClean="0">
                              <a:solidFill>
                                <a:schemeClr val="tx1"/>
                              </a:solidFill>
                              <a:latin typeface="Cambria Math" panose="02040503050406030204" pitchFamily="18" charset="0"/>
                              <a:ea typeface="Cambria Math" panose="02040503050406030204" pitchFamily="18" charset="0"/>
                            </a:rPr>
                            <m:t>𝛾</m:t>
                          </m:r>
                        </m:e>
                        <m:sub>
                          <m:r>
                            <a:rPr lang="en-US" sz="3600" b="0" i="1" smtClean="0">
                              <a:solidFill>
                                <a:schemeClr val="tx1"/>
                              </a:solidFill>
                              <a:latin typeface="Cambria Math" panose="02040503050406030204" pitchFamily="18" charset="0"/>
                              <a:ea typeface="Cambria Math" panose="02040503050406030204" pitchFamily="18" charset="0"/>
                            </a:rPr>
                            <m:t>𝑓𝑖𝑥𝑒𝑑</m:t>
                          </m:r>
                        </m:sub>
                      </m:sSub>
                    </m:oMath>
                  </m:oMathPara>
                </a14:m>
                <a:endParaRPr lang="en-US" sz="3600" dirty="0">
                  <a:solidFill>
                    <a:schemeClr val="tx1"/>
                  </a:solidFill>
                </a:endParaRPr>
              </a:p>
            </p:txBody>
          </p:sp>
        </mc:Choice>
        <mc:Fallback xmlns="">
          <p:sp>
            <p:nvSpPr>
              <p:cNvPr id="9" name="Subtitle 4">
                <a:extLst>
                  <a:ext uri="{FF2B5EF4-FFF2-40B4-BE49-F238E27FC236}">
                    <a16:creationId xmlns:a16="http://schemas.microsoft.com/office/drawing/2014/main" id="{56154159-DB5D-47AE-8A5A-687427E6AAD1}"/>
                  </a:ext>
                </a:extLst>
              </p:cNvPr>
              <p:cNvSpPr txBox="1">
                <a:spLocks noRot="1" noChangeAspect="1" noMove="1" noResize="1" noEditPoints="1" noAdjustHandles="1" noChangeArrowheads="1" noChangeShapeType="1" noTextEdit="1"/>
              </p:cNvSpPr>
              <p:nvPr/>
            </p:nvSpPr>
            <p:spPr>
              <a:xfrm>
                <a:off x="780097" y="4250055"/>
                <a:ext cx="4972050" cy="893446"/>
              </a:xfrm>
              <a:prstGeom prst="rect">
                <a:avLst/>
              </a:prstGeom>
              <a:blipFill>
                <a:blip r:embed="rId6"/>
                <a:stretch>
                  <a:fillRect/>
                </a:stretch>
              </a:blipFill>
            </p:spPr>
            <p:txBody>
              <a:bodyPr/>
              <a:lstStyle/>
              <a:p>
                <a:r>
                  <a:rPr lang="en-US">
                    <a:noFill/>
                  </a:rPr>
                  <a:t> </a:t>
                </a:r>
              </a:p>
            </p:txBody>
          </p:sp>
        </mc:Fallback>
      </mc:AlternateContent>
      <p:sp>
        <p:nvSpPr>
          <p:cNvPr id="10" name="Arrow: Curved Left 9">
            <a:extLst>
              <a:ext uri="{FF2B5EF4-FFF2-40B4-BE49-F238E27FC236}">
                <a16:creationId xmlns:a16="http://schemas.microsoft.com/office/drawing/2014/main" id="{5303BF9D-8937-449E-9760-7E5766528D22}"/>
              </a:ext>
            </a:extLst>
          </p:cNvPr>
          <p:cNvSpPr/>
          <p:nvPr/>
        </p:nvSpPr>
        <p:spPr>
          <a:xfrm rot="10800000">
            <a:off x="600075" y="3642358"/>
            <a:ext cx="325755" cy="893446"/>
          </a:xfrm>
          <a:prstGeom prst="curvedLeftArrow">
            <a:avLst/>
          </a:prstGeom>
          <a:solidFill>
            <a:srgbClr val="FF8200"/>
          </a:solidFill>
          <a:ln>
            <a:solidFill>
              <a:srgbClr val="FF82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Arrow: Curved Left 10">
            <a:extLst>
              <a:ext uri="{FF2B5EF4-FFF2-40B4-BE49-F238E27FC236}">
                <a16:creationId xmlns:a16="http://schemas.microsoft.com/office/drawing/2014/main" id="{EBB40AFB-B71C-41B9-8176-1A4060C438A7}"/>
              </a:ext>
            </a:extLst>
          </p:cNvPr>
          <p:cNvSpPr/>
          <p:nvPr/>
        </p:nvSpPr>
        <p:spPr>
          <a:xfrm>
            <a:off x="5657852" y="3711018"/>
            <a:ext cx="325755" cy="893446"/>
          </a:xfrm>
          <a:prstGeom prst="curvedLeftArrow">
            <a:avLst/>
          </a:prstGeom>
          <a:solidFill>
            <a:srgbClr val="FF8200"/>
          </a:solidFill>
          <a:ln>
            <a:solidFill>
              <a:srgbClr val="FF82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Subtitle 4">
            <a:extLst>
              <a:ext uri="{FF2B5EF4-FFF2-40B4-BE49-F238E27FC236}">
                <a16:creationId xmlns:a16="http://schemas.microsoft.com/office/drawing/2014/main" id="{969438AE-CCEC-4500-9370-D49EA60B3EA7}"/>
              </a:ext>
            </a:extLst>
          </p:cNvPr>
          <p:cNvSpPr txBox="1">
            <a:spLocks/>
          </p:cNvSpPr>
          <p:nvPr/>
        </p:nvSpPr>
        <p:spPr>
          <a:xfrm>
            <a:off x="551497" y="453322"/>
            <a:ext cx="6400800" cy="69062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dirty="0">
                <a:solidFill>
                  <a:schemeClr val="tx1"/>
                </a:solidFill>
              </a:rPr>
              <a:t>Approach of updating snake</a:t>
            </a:r>
          </a:p>
        </p:txBody>
      </p:sp>
    </p:spTree>
    <p:extLst>
      <p:ext uri="{BB962C8B-B14F-4D97-AF65-F5344CB8AC3E}">
        <p14:creationId xmlns:p14="http://schemas.microsoft.com/office/powerpoint/2010/main" val="111946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Motivation</a:t>
            </a:r>
          </a:p>
        </p:txBody>
      </p:sp>
      <p:sp>
        <p:nvSpPr>
          <p:cNvPr id="17" name="Title 4">
            <a:extLst>
              <a:ext uri="{FF2B5EF4-FFF2-40B4-BE49-F238E27FC236}">
                <a16:creationId xmlns:a16="http://schemas.microsoft.com/office/drawing/2014/main" id="{10C4DDB8-D144-4763-966B-253A998C930E}"/>
              </a:ext>
            </a:extLst>
          </p:cNvPr>
          <p:cNvSpPr txBox="1">
            <a:spLocks/>
          </p:cNvSpPr>
          <p:nvPr/>
        </p:nvSpPr>
        <p:spPr>
          <a:xfrm>
            <a:off x="579043" y="1343025"/>
            <a:ext cx="7770813" cy="1969135"/>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r>
              <a:rPr lang="en-US" sz="1800" b="1" dirty="0"/>
              <a:t>Deformable contour tracking of pedestrian</a:t>
            </a:r>
          </a:p>
          <a:p>
            <a:pPr marL="457200" indent="-457200" algn="l">
              <a:lnSpc>
                <a:spcPct val="150000"/>
              </a:lnSpc>
              <a:buFont typeface="Arial" pitchFamily="34" charset="0"/>
              <a:buChar char="•"/>
            </a:pPr>
            <a:r>
              <a:rPr lang="en-US" sz="1800" b="1" dirty="0"/>
              <a:t>Sensitive to initialization and noise</a:t>
            </a:r>
          </a:p>
          <a:p>
            <a:pPr marL="457200" indent="-457200" algn="l">
              <a:lnSpc>
                <a:spcPct val="150000"/>
              </a:lnSpc>
              <a:buFont typeface="Arial" pitchFamily="34" charset="0"/>
              <a:buChar char="•"/>
            </a:pPr>
            <a:r>
              <a:rPr lang="en-US" sz="1800" b="1" dirty="0"/>
              <a:t>Detect object first and fit the active contour in local region</a:t>
            </a:r>
          </a:p>
        </p:txBody>
      </p:sp>
      <p:sp>
        <p:nvSpPr>
          <p:cNvPr id="6" name="Title 4">
            <a:extLst>
              <a:ext uri="{FF2B5EF4-FFF2-40B4-BE49-F238E27FC236}">
                <a16:creationId xmlns:a16="http://schemas.microsoft.com/office/drawing/2014/main" id="{10C4DDB8-D144-4763-966B-253A998C930E}"/>
              </a:ext>
            </a:extLst>
          </p:cNvPr>
          <p:cNvSpPr txBox="1">
            <a:spLocks/>
          </p:cNvSpPr>
          <p:nvPr/>
        </p:nvSpPr>
        <p:spPr>
          <a:xfrm>
            <a:off x="579043" y="3796294"/>
            <a:ext cx="7770813" cy="2324100"/>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50000"/>
              </a:lnSpc>
            </a:pPr>
            <a:endParaRPr lang="en-US" sz="2800" b="1" dirty="0"/>
          </a:p>
          <a:p>
            <a:pPr algn="l">
              <a:lnSpc>
                <a:spcPct val="150000"/>
              </a:lnSpc>
            </a:pPr>
            <a:endParaRPr lang="en-US" sz="2800" b="1" dirty="0"/>
          </a:p>
        </p:txBody>
      </p:sp>
      <p:sp>
        <p:nvSpPr>
          <p:cNvPr id="7" name="Title 4">
            <a:extLst>
              <a:ext uri="{FF2B5EF4-FFF2-40B4-BE49-F238E27FC236}">
                <a16:creationId xmlns:a16="http://schemas.microsoft.com/office/drawing/2014/main" id="{10C4DDB8-D144-4763-966B-253A998C930E}"/>
              </a:ext>
            </a:extLst>
          </p:cNvPr>
          <p:cNvSpPr txBox="1">
            <a:spLocks/>
          </p:cNvSpPr>
          <p:nvPr/>
        </p:nvSpPr>
        <p:spPr>
          <a:xfrm>
            <a:off x="579042" y="2457131"/>
            <a:ext cx="7770813" cy="1030481"/>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50000"/>
              </a:lnSpc>
            </a:pPr>
            <a:endParaRPr lang="en-US" sz="2800" b="1"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3" y="3567694"/>
            <a:ext cx="78105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2433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99E461-C608-45AB-9F1B-016170217C81}"/>
              </a:ext>
            </a:extLst>
          </p:cNvPr>
          <p:cNvPicPr>
            <a:picLocks noChangeAspect="1"/>
          </p:cNvPicPr>
          <p:nvPr/>
        </p:nvPicPr>
        <p:blipFill>
          <a:blip r:embed="rId3"/>
          <a:stretch>
            <a:fillRect/>
          </a:stretch>
        </p:blipFill>
        <p:spPr>
          <a:xfrm>
            <a:off x="526532" y="1302846"/>
            <a:ext cx="3519688" cy="3200951"/>
          </a:xfrm>
          <a:prstGeom prst="rect">
            <a:avLst/>
          </a:prstGeom>
        </p:spPr>
      </p:pic>
      <p:pic>
        <p:nvPicPr>
          <p:cNvPr id="7" name="Picture 6">
            <a:extLst>
              <a:ext uri="{FF2B5EF4-FFF2-40B4-BE49-F238E27FC236}">
                <a16:creationId xmlns:a16="http://schemas.microsoft.com/office/drawing/2014/main" id="{2F9DBC06-021C-4026-8143-EC7BC580A1A4}"/>
              </a:ext>
            </a:extLst>
          </p:cNvPr>
          <p:cNvPicPr>
            <a:picLocks noChangeAspect="1"/>
          </p:cNvPicPr>
          <p:nvPr/>
        </p:nvPicPr>
        <p:blipFill>
          <a:blip r:embed="rId4"/>
          <a:stretch>
            <a:fillRect/>
          </a:stretch>
        </p:blipFill>
        <p:spPr>
          <a:xfrm>
            <a:off x="4572000" y="1302846"/>
            <a:ext cx="3519688" cy="3200951"/>
          </a:xfrm>
          <a:prstGeom prst="rect">
            <a:avLst/>
          </a:prstGeom>
        </p:spPr>
      </p:pic>
      <p:pic>
        <p:nvPicPr>
          <p:cNvPr id="8" name="Picture 7">
            <a:extLst>
              <a:ext uri="{FF2B5EF4-FFF2-40B4-BE49-F238E27FC236}">
                <a16:creationId xmlns:a16="http://schemas.microsoft.com/office/drawing/2014/main" id="{A4813F86-EEC2-4EE4-9F6D-1162DB7C4924}"/>
              </a:ext>
            </a:extLst>
          </p:cNvPr>
          <p:cNvPicPr>
            <a:picLocks noChangeAspect="1"/>
          </p:cNvPicPr>
          <p:nvPr/>
        </p:nvPicPr>
        <p:blipFill>
          <a:blip r:embed="rId5"/>
          <a:stretch>
            <a:fillRect/>
          </a:stretch>
        </p:blipFill>
        <p:spPr>
          <a:xfrm>
            <a:off x="869056" y="4747260"/>
            <a:ext cx="6354328" cy="1572643"/>
          </a:xfrm>
          <a:prstGeom prst="rect">
            <a:avLst/>
          </a:prstGeom>
        </p:spPr>
      </p:pic>
      <p:sp>
        <p:nvSpPr>
          <p:cNvPr id="9" name="Subtitle 4">
            <a:extLst>
              <a:ext uri="{FF2B5EF4-FFF2-40B4-BE49-F238E27FC236}">
                <a16:creationId xmlns:a16="http://schemas.microsoft.com/office/drawing/2014/main" id="{6DE45005-C150-4AD2-9397-6D5745F2D585}"/>
              </a:ext>
            </a:extLst>
          </p:cNvPr>
          <p:cNvSpPr txBox="1">
            <a:spLocks/>
          </p:cNvSpPr>
          <p:nvPr/>
        </p:nvSpPr>
        <p:spPr>
          <a:xfrm>
            <a:off x="526532" y="368754"/>
            <a:ext cx="6400800" cy="69062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dirty="0">
                <a:solidFill>
                  <a:schemeClr val="tx1"/>
                </a:solidFill>
              </a:rPr>
              <a:t>Evaluation</a:t>
            </a:r>
          </a:p>
        </p:txBody>
      </p:sp>
    </p:spTree>
    <p:extLst>
      <p:ext uri="{BB962C8B-B14F-4D97-AF65-F5344CB8AC3E}">
        <p14:creationId xmlns:p14="http://schemas.microsoft.com/office/powerpoint/2010/main" val="3136184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05974"/>
            <a:ext cx="7770813" cy="1429871"/>
          </a:xfrm>
        </p:spPr>
        <p:txBody>
          <a:bodyPr/>
          <a:lstStyle/>
          <a:p>
            <a:r>
              <a:rPr lang="en-US" dirty="0"/>
              <a:t>Thank You</a:t>
            </a:r>
          </a:p>
        </p:txBody>
      </p:sp>
    </p:spTree>
    <p:extLst>
      <p:ext uri="{BB962C8B-B14F-4D97-AF65-F5344CB8AC3E}">
        <p14:creationId xmlns:p14="http://schemas.microsoft.com/office/powerpoint/2010/main" val="1019717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Method</a:t>
            </a:r>
          </a:p>
        </p:txBody>
      </p:sp>
      <p:sp>
        <p:nvSpPr>
          <p:cNvPr id="17" name="Title 4">
            <a:extLst>
              <a:ext uri="{FF2B5EF4-FFF2-40B4-BE49-F238E27FC236}">
                <a16:creationId xmlns:a16="http://schemas.microsoft.com/office/drawing/2014/main" id="{10C4DDB8-D144-4763-966B-253A998C930E}"/>
              </a:ext>
            </a:extLst>
          </p:cNvPr>
          <p:cNvSpPr txBox="1">
            <a:spLocks/>
          </p:cNvSpPr>
          <p:nvPr/>
        </p:nvSpPr>
        <p:spPr>
          <a:xfrm>
            <a:off x="579043" y="1343025"/>
            <a:ext cx="7877570" cy="2419350"/>
          </a:xfrm>
          <a:prstGeom prst="rect">
            <a:avLst/>
          </a:prstGeom>
        </p:spPr>
        <p:txBody>
          <a:bodyPr vert="horz" lIns="91440" tIns="45720" rIns="91440" bIns="45720" rtlCol="0" anchor="ctr" anchorCtr="0">
            <a:normAutofit lnSpcReduction="100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anose="020B0604020202020204" pitchFamily="34" charset="0"/>
              <a:buChar char="•"/>
            </a:pPr>
            <a:r>
              <a:rPr lang="en-US" sz="2800" b="1" dirty="0"/>
              <a:t>Using deep learning to detect object and initialize a local region</a:t>
            </a:r>
          </a:p>
          <a:p>
            <a:pPr marL="457200" indent="-457200" algn="l">
              <a:lnSpc>
                <a:spcPct val="150000"/>
              </a:lnSpc>
              <a:buFont typeface="Arial" panose="020B0604020202020204" pitchFamily="34" charset="0"/>
              <a:buChar char="•"/>
            </a:pPr>
            <a:r>
              <a:rPr lang="en-US" sz="2800" b="1" dirty="0"/>
              <a:t>Fit the active contour in local region with snake method</a:t>
            </a:r>
          </a:p>
        </p:txBody>
      </p:sp>
      <p:pic>
        <p:nvPicPr>
          <p:cNvPr id="2" name="图片 1">
            <a:extLst>
              <a:ext uri="{FF2B5EF4-FFF2-40B4-BE49-F238E27FC236}">
                <a16:creationId xmlns:a16="http://schemas.microsoft.com/office/drawing/2014/main" id="{5F8A3EC0-485F-4122-A87F-71D9CDA7696D}"/>
              </a:ext>
            </a:extLst>
          </p:cNvPr>
          <p:cNvPicPr>
            <a:picLocks noChangeAspect="1"/>
          </p:cNvPicPr>
          <p:nvPr/>
        </p:nvPicPr>
        <p:blipFill>
          <a:blip r:embed="rId3"/>
          <a:stretch>
            <a:fillRect/>
          </a:stretch>
        </p:blipFill>
        <p:spPr>
          <a:xfrm>
            <a:off x="1255395" y="4066045"/>
            <a:ext cx="2276475" cy="1697710"/>
          </a:xfrm>
          <a:prstGeom prst="rect">
            <a:avLst/>
          </a:prstGeom>
        </p:spPr>
      </p:pic>
      <p:sp>
        <p:nvSpPr>
          <p:cNvPr id="6" name="Arrow: Right 9">
            <a:extLst>
              <a:ext uri="{FF2B5EF4-FFF2-40B4-BE49-F238E27FC236}">
                <a16:creationId xmlns:a16="http://schemas.microsoft.com/office/drawing/2014/main" id="{7B4D697B-4FC0-4753-9356-F7F4859D5372}"/>
              </a:ext>
            </a:extLst>
          </p:cNvPr>
          <p:cNvSpPr/>
          <p:nvPr/>
        </p:nvSpPr>
        <p:spPr>
          <a:xfrm>
            <a:off x="3756457" y="4741243"/>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8FC14434-0530-4EE0-BC79-A47165CCC9ED}"/>
              </a:ext>
            </a:extLst>
          </p:cNvPr>
          <p:cNvPicPr>
            <a:picLocks noChangeAspect="1"/>
          </p:cNvPicPr>
          <p:nvPr/>
        </p:nvPicPr>
        <p:blipFill>
          <a:blip r:embed="rId4"/>
          <a:stretch>
            <a:fillRect/>
          </a:stretch>
        </p:blipFill>
        <p:spPr>
          <a:xfrm>
            <a:off x="4431982" y="4314825"/>
            <a:ext cx="733425" cy="1200150"/>
          </a:xfrm>
          <a:prstGeom prst="rect">
            <a:avLst/>
          </a:prstGeom>
        </p:spPr>
      </p:pic>
      <p:sp>
        <p:nvSpPr>
          <p:cNvPr id="9" name="Arrow: Right 9">
            <a:extLst>
              <a:ext uri="{FF2B5EF4-FFF2-40B4-BE49-F238E27FC236}">
                <a16:creationId xmlns:a16="http://schemas.microsoft.com/office/drawing/2014/main" id="{0690C1C5-BA8E-435C-A1BB-57B563C1EBB3}"/>
              </a:ext>
            </a:extLst>
          </p:cNvPr>
          <p:cNvSpPr/>
          <p:nvPr/>
        </p:nvSpPr>
        <p:spPr>
          <a:xfrm>
            <a:off x="5389994" y="4723324"/>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图片 7">
            <a:extLst>
              <a:ext uri="{FF2B5EF4-FFF2-40B4-BE49-F238E27FC236}">
                <a16:creationId xmlns:a16="http://schemas.microsoft.com/office/drawing/2014/main" id="{D21004DE-15B8-4CC4-B7C8-055C2908D5CB}"/>
              </a:ext>
            </a:extLst>
          </p:cNvPr>
          <p:cNvPicPr>
            <a:picLocks noChangeAspect="1"/>
          </p:cNvPicPr>
          <p:nvPr/>
        </p:nvPicPr>
        <p:blipFill>
          <a:blip r:embed="rId5"/>
          <a:stretch>
            <a:fillRect/>
          </a:stretch>
        </p:blipFill>
        <p:spPr>
          <a:xfrm>
            <a:off x="6065519" y="4296981"/>
            <a:ext cx="733333" cy="1200000"/>
          </a:xfrm>
          <a:prstGeom prst="rect">
            <a:avLst/>
          </a:prstGeom>
        </p:spPr>
      </p:pic>
    </p:spTree>
    <p:extLst>
      <p:ext uri="{BB962C8B-B14F-4D97-AF65-F5344CB8AC3E}">
        <p14:creationId xmlns:p14="http://schemas.microsoft.com/office/powerpoint/2010/main" val="160657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Method</a:t>
            </a:r>
          </a:p>
        </p:txBody>
      </p:sp>
      <p:sp>
        <p:nvSpPr>
          <p:cNvPr id="17" name="Title 4">
            <a:extLst>
              <a:ext uri="{FF2B5EF4-FFF2-40B4-BE49-F238E27FC236}">
                <a16:creationId xmlns:a16="http://schemas.microsoft.com/office/drawing/2014/main" id="{10C4DDB8-D144-4763-966B-253A998C930E}"/>
              </a:ext>
            </a:extLst>
          </p:cNvPr>
          <p:cNvSpPr txBox="1">
            <a:spLocks/>
          </p:cNvSpPr>
          <p:nvPr/>
        </p:nvSpPr>
        <p:spPr>
          <a:xfrm>
            <a:off x="579043" y="1343024"/>
            <a:ext cx="7877570" cy="1310965"/>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lnSpc>
                <a:spcPct val="150000"/>
              </a:lnSpc>
            </a:pPr>
            <a:r>
              <a:rPr lang="en-US" sz="2800" b="1" dirty="0"/>
              <a:t>Accuracy &amp; Detection speed</a:t>
            </a:r>
          </a:p>
          <a:p>
            <a:pPr algn="l">
              <a:lnSpc>
                <a:spcPct val="150000"/>
              </a:lnSpc>
            </a:pPr>
            <a:endParaRPr lang="en-US" sz="2800" b="1" dirty="0"/>
          </a:p>
        </p:txBody>
      </p:sp>
      <p:pic>
        <p:nvPicPr>
          <p:cNvPr id="1027" name="Picture 3"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881" y="2391078"/>
            <a:ext cx="6829425"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725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Method</a:t>
            </a:r>
          </a:p>
        </p:txBody>
      </p:sp>
      <p:sp>
        <p:nvSpPr>
          <p:cNvPr id="6" name="Rectangle: Rounded Corners 7">
            <a:extLst>
              <a:ext uri="{FF2B5EF4-FFF2-40B4-BE49-F238E27FC236}">
                <a16:creationId xmlns:a16="http://schemas.microsoft.com/office/drawing/2014/main" id="{843D2F7E-BDE5-46ED-9B9F-89DC6CE7BADE}"/>
              </a:ext>
            </a:extLst>
          </p:cNvPr>
          <p:cNvSpPr/>
          <p:nvPr/>
        </p:nvSpPr>
        <p:spPr>
          <a:xfrm>
            <a:off x="5831670" y="1791939"/>
            <a:ext cx="2111994" cy="568712"/>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solidFill>
                  <a:schemeClr val="tx1">
                    <a:lumMod val="95000"/>
                  </a:schemeClr>
                </a:solidFill>
              </a:rPr>
              <a:t>Data Collecting</a:t>
            </a:r>
          </a:p>
        </p:txBody>
      </p:sp>
      <p:sp>
        <p:nvSpPr>
          <p:cNvPr id="8" name="Rectangle: Rounded Corners 7">
            <a:extLst>
              <a:ext uri="{FF2B5EF4-FFF2-40B4-BE49-F238E27FC236}">
                <a16:creationId xmlns:a16="http://schemas.microsoft.com/office/drawing/2014/main" id="{843D2F7E-BDE5-46ED-9B9F-89DC6CE7BADE}"/>
              </a:ext>
            </a:extLst>
          </p:cNvPr>
          <p:cNvSpPr/>
          <p:nvPr/>
        </p:nvSpPr>
        <p:spPr>
          <a:xfrm>
            <a:off x="5831670" y="2849259"/>
            <a:ext cx="2111994" cy="568712"/>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solidFill>
                  <a:schemeClr val="tx1">
                    <a:lumMod val="95000"/>
                  </a:schemeClr>
                </a:solidFill>
              </a:rPr>
              <a:t>Augmentation</a:t>
            </a:r>
          </a:p>
        </p:txBody>
      </p:sp>
      <p:sp>
        <p:nvSpPr>
          <p:cNvPr id="9" name="Rectangle: Rounded Corners 7">
            <a:extLst>
              <a:ext uri="{FF2B5EF4-FFF2-40B4-BE49-F238E27FC236}">
                <a16:creationId xmlns:a16="http://schemas.microsoft.com/office/drawing/2014/main" id="{843D2F7E-BDE5-46ED-9B9F-89DC6CE7BADE}"/>
              </a:ext>
            </a:extLst>
          </p:cNvPr>
          <p:cNvSpPr/>
          <p:nvPr/>
        </p:nvSpPr>
        <p:spPr>
          <a:xfrm>
            <a:off x="5831670" y="3896080"/>
            <a:ext cx="2111994" cy="568712"/>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solidFill>
                  <a:schemeClr val="tx1">
                    <a:lumMod val="95000"/>
                  </a:schemeClr>
                </a:solidFill>
              </a:rPr>
              <a:t>Training NN</a:t>
            </a:r>
          </a:p>
        </p:txBody>
      </p:sp>
      <p:sp>
        <p:nvSpPr>
          <p:cNvPr id="10" name="Rectangle: Rounded Corners 7">
            <a:extLst>
              <a:ext uri="{FF2B5EF4-FFF2-40B4-BE49-F238E27FC236}">
                <a16:creationId xmlns:a16="http://schemas.microsoft.com/office/drawing/2014/main" id="{843D2F7E-BDE5-46ED-9B9F-89DC6CE7BADE}"/>
              </a:ext>
            </a:extLst>
          </p:cNvPr>
          <p:cNvSpPr/>
          <p:nvPr/>
        </p:nvSpPr>
        <p:spPr>
          <a:xfrm>
            <a:off x="5831670" y="4942901"/>
            <a:ext cx="2111994" cy="568712"/>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000" dirty="0">
                <a:solidFill>
                  <a:schemeClr val="tx1">
                    <a:lumMod val="95000"/>
                  </a:schemeClr>
                </a:solidFill>
              </a:rPr>
              <a:t>Evaluation</a:t>
            </a:r>
          </a:p>
        </p:txBody>
      </p:sp>
      <p:sp>
        <p:nvSpPr>
          <p:cNvPr id="11" name="Arrow: Right 9">
            <a:extLst>
              <a:ext uri="{FF2B5EF4-FFF2-40B4-BE49-F238E27FC236}">
                <a16:creationId xmlns:a16="http://schemas.microsoft.com/office/drawing/2014/main" id="{F0DF6055-9AB1-4718-9094-882A5FF51629}"/>
              </a:ext>
            </a:extLst>
          </p:cNvPr>
          <p:cNvSpPr/>
          <p:nvPr/>
        </p:nvSpPr>
        <p:spPr>
          <a:xfrm rot="5400000">
            <a:off x="6662476" y="2412463"/>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Right 9">
            <a:extLst>
              <a:ext uri="{FF2B5EF4-FFF2-40B4-BE49-F238E27FC236}">
                <a16:creationId xmlns:a16="http://schemas.microsoft.com/office/drawing/2014/main" id="{F0DF6055-9AB1-4718-9094-882A5FF51629}"/>
              </a:ext>
            </a:extLst>
          </p:cNvPr>
          <p:cNvSpPr/>
          <p:nvPr/>
        </p:nvSpPr>
        <p:spPr>
          <a:xfrm rot="5400000">
            <a:off x="6662476" y="3469783"/>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9">
            <a:extLst>
              <a:ext uri="{FF2B5EF4-FFF2-40B4-BE49-F238E27FC236}">
                <a16:creationId xmlns:a16="http://schemas.microsoft.com/office/drawing/2014/main" id="{F0DF6055-9AB1-4718-9094-882A5FF51629}"/>
              </a:ext>
            </a:extLst>
          </p:cNvPr>
          <p:cNvSpPr/>
          <p:nvPr/>
        </p:nvSpPr>
        <p:spPr>
          <a:xfrm rot="5400000">
            <a:off x="6662476" y="4543775"/>
            <a:ext cx="450938" cy="347314"/>
          </a:xfrm>
          <a:prstGeom prst="rightArrow">
            <a:avLst/>
          </a:prstGeom>
          <a:gradFill>
            <a:gsLst>
              <a:gs pos="0">
                <a:schemeClr val="accent1">
                  <a:shade val="20000"/>
                  <a:satMod val="130000"/>
                </a:schemeClr>
              </a:gs>
              <a:gs pos="58000">
                <a:schemeClr val="accent3"/>
              </a:gs>
              <a:gs pos="100000">
                <a:schemeClr val="accent1">
                  <a:shade val="100000"/>
                  <a:satMod val="200000"/>
                  <a:lumMod val="12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533284" y="1272262"/>
            <a:ext cx="4785437" cy="3462205"/>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spcAft>
                <a:spcPts val="2000"/>
              </a:spcAft>
              <a:buFont typeface="Arial" pitchFamily="34" charset="0"/>
              <a:buChar char="•"/>
            </a:pPr>
            <a:r>
              <a:rPr lang="en-US" sz="2400" b="1" dirty="0"/>
              <a:t>Find a suitable dataset</a:t>
            </a:r>
          </a:p>
          <a:p>
            <a:pPr marL="457200" indent="-457200" algn="l">
              <a:spcAft>
                <a:spcPts val="2000"/>
              </a:spcAft>
              <a:buFont typeface="Arial" pitchFamily="34" charset="0"/>
              <a:buChar char="•"/>
            </a:pPr>
            <a:r>
              <a:rPr lang="en-US" sz="2400" b="1" dirty="0"/>
              <a:t>Augment the data set with a small scale labeled one</a:t>
            </a:r>
          </a:p>
          <a:p>
            <a:pPr marL="457200" indent="-457200" algn="l">
              <a:spcAft>
                <a:spcPts val="2000"/>
              </a:spcAft>
              <a:buFont typeface="Arial" pitchFamily="34" charset="0"/>
              <a:buChar char="•"/>
            </a:pPr>
            <a:r>
              <a:rPr lang="en-US" sz="2400" b="1" dirty="0"/>
              <a:t>Training an YOLO network</a:t>
            </a:r>
          </a:p>
          <a:p>
            <a:pPr marL="457200" indent="-457200" algn="l">
              <a:spcAft>
                <a:spcPts val="2000"/>
              </a:spcAft>
              <a:buFont typeface="Arial" pitchFamily="34" charset="0"/>
              <a:buChar char="•"/>
            </a:pPr>
            <a:r>
              <a:rPr lang="en-US" sz="2400" b="1" dirty="0"/>
              <a:t>Evaluation &amp; Analysis</a:t>
            </a:r>
          </a:p>
        </p:txBody>
      </p:sp>
    </p:spTree>
    <p:extLst>
      <p:ext uri="{BB962C8B-B14F-4D97-AF65-F5344CB8AC3E}">
        <p14:creationId xmlns:p14="http://schemas.microsoft.com/office/powerpoint/2010/main" val="1678959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dirty="0"/>
              <a:t>Data Collecting</a:t>
            </a:r>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402545"/>
            <a:ext cx="6606540" cy="1790235"/>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r>
              <a:rPr lang="en-US" altLang="zh-CN" sz="2400" b="1" dirty="0">
                <a:solidFill>
                  <a:prstClr val="white"/>
                </a:solidFill>
              </a:rPr>
              <a:t>Annotation</a:t>
            </a:r>
            <a:endParaRPr lang="en-US" sz="2400" b="1" dirty="0">
              <a:solidFill>
                <a:prstClr val="white"/>
              </a:solidFill>
            </a:endParaRPr>
          </a:p>
          <a:p>
            <a:pPr marL="457200" indent="-457200" algn="l">
              <a:lnSpc>
                <a:spcPct val="150000"/>
              </a:lnSpc>
              <a:buFont typeface="Arial" pitchFamily="34" charset="0"/>
              <a:buChar char="•"/>
            </a:pPr>
            <a:r>
              <a:rPr lang="en-US" sz="2400" b="1" dirty="0" err="1">
                <a:solidFill>
                  <a:prstClr val="white"/>
                </a:solidFill>
              </a:rPr>
              <a:t>PedMasks</a:t>
            </a:r>
            <a:r>
              <a:rPr lang="en-US" sz="2400" b="1" dirty="0">
                <a:solidFill>
                  <a:prstClr val="white"/>
                </a:solidFill>
              </a:rPr>
              <a:t> (Ground truth of contour)</a:t>
            </a:r>
          </a:p>
          <a:p>
            <a:pPr marL="457200" indent="-457200" algn="l">
              <a:lnSpc>
                <a:spcPct val="150000"/>
              </a:lnSpc>
              <a:buFont typeface="Arial" pitchFamily="34" charset="0"/>
              <a:buChar char="•"/>
            </a:pPr>
            <a:r>
              <a:rPr lang="en-US" sz="2400" b="1" dirty="0">
                <a:solidFill>
                  <a:prstClr val="white"/>
                </a:solidFill>
              </a:rPr>
              <a:t>Original images</a:t>
            </a:r>
          </a:p>
        </p:txBody>
      </p:sp>
      <p:pic>
        <p:nvPicPr>
          <p:cNvPr id="12" name="图片 11">
            <a:extLst>
              <a:ext uri="{FF2B5EF4-FFF2-40B4-BE49-F238E27FC236}">
                <a16:creationId xmlns:a16="http://schemas.microsoft.com/office/drawing/2014/main" id="{68B6FD0F-710A-48F3-B7B1-B7B3C311BFD9}"/>
              </a:ext>
            </a:extLst>
          </p:cNvPr>
          <p:cNvPicPr>
            <a:picLocks noChangeAspect="1"/>
          </p:cNvPicPr>
          <p:nvPr/>
        </p:nvPicPr>
        <p:blipFill>
          <a:blip r:embed="rId3"/>
          <a:stretch>
            <a:fillRect/>
          </a:stretch>
        </p:blipFill>
        <p:spPr>
          <a:xfrm>
            <a:off x="1028700" y="4108789"/>
            <a:ext cx="1896427" cy="731025"/>
          </a:xfrm>
          <a:prstGeom prst="rect">
            <a:avLst/>
          </a:prstGeom>
        </p:spPr>
      </p:pic>
      <p:pic>
        <p:nvPicPr>
          <p:cNvPr id="17" name="图片 16">
            <a:extLst>
              <a:ext uri="{FF2B5EF4-FFF2-40B4-BE49-F238E27FC236}">
                <a16:creationId xmlns:a16="http://schemas.microsoft.com/office/drawing/2014/main" id="{E9E6E94A-1650-4557-8311-4670E70D9F26}"/>
              </a:ext>
            </a:extLst>
          </p:cNvPr>
          <p:cNvPicPr>
            <a:picLocks noChangeAspect="1"/>
          </p:cNvPicPr>
          <p:nvPr/>
        </p:nvPicPr>
        <p:blipFill>
          <a:blip r:embed="rId4"/>
          <a:stretch>
            <a:fillRect/>
          </a:stretch>
        </p:blipFill>
        <p:spPr>
          <a:xfrm>
            <a:off x="6248400" y="3267023"/>
            <a:ext cx="2273920" cy="1708512"/>
          </a:xfrm>
          <a:prstGeom prst="rect">
            <a:avLst/>
          </a:prstGeom>
        </p:spPr>
      </p:pic>
      <p:pic>
        <p:nvPicPr>
          <p:cNvPr id="19" name="图片 18">
            <a:extLst>
              <a:ext uri="{FF2B5EF4-FFF2-40B4-BE49-F238E27FC236}">
                <a16:creationId xmlns:a16="http://schemas.microsoft.com/office/drawing/2014/main" id="{DE085FAF-832B-4802-8A2F-728B6745984E}"/>
              </a:ext>
            </a:extLst>
          </p:cNvPr>
          <p:cNvPicPr>
            <a:picLocks noChangeAspect="1"/>
          </p:cNvPicPr>
          <p:nvPr/>
        </p:nvPicPr>
        <p:blipFill>
          <a:blip r:embed="rId5"/>
          <a:stretch>
            <a:fillRect/>
          </a:stretch>
        </p:blipFill>
        <p:spPr>
          <a:xfrm>
            <a:off x="3402254" y="3267024"/>
            <a:ext cx="2273918" cy="1708512"/>
          </a:xfrm>
          <a:prstGeom prst="rect">
            <a:avLst/>
          </a:prstGeom>
        </p:spPr>
      </p:pic>
      <p:sp>
        <p:nvSpPr>
          <p:cNvPr id="20" name="文本框 19">
            <a:extLst>
              <a:ext uri="{FF2B5EF4-FFF2-40B4-BE49-F238E27FC236}">
                <a16:creationId xmlns:a16="http://schemas.microsoft.com/office/drawing/2014/main" id="{A4E817EC-BBA6-4F0B-A6EE-B9316A4A5533}"/>
              </a:ext>
            </a:extLst>
          </p:cNvPr>
          <p:cNvSpPr txBox="1"/>
          <p:nvPr/>
        </p:nvSpPr>
        <p:spPr>
          <a:xfrm>
            <a:off x="999174" y="5032094"/>
            <a:ext cx="1896427" cy="369332"/>
          </a:xfrm>
          <a:prstGeom prst="rect">
            <a:avLst/>
          </a:prstGeom>
          <a:noFill/>
        </p:spPr>
        <p:txBody>
          <a:bodyPr wrap="square" rtlCol="0">
            <a:spAutoFit/>
          </a:bodyPr>
          <a:lstStyle/>
          <a:p>
            <a:pPr algn="ctr"/>
            <a:r>
              <a:rPr lang="en-US" dirty="0"/>
              <a:t>Files</a:t>
            </a:r>
          </a:p>
        </p:txBody>
      </p:sp>
      <p:sp>
        <p:nvSpPr>
          <p:cNvPr id="21" name="文本框 20">
            <a:extLst>
              <a:ext uri="{FF2B5EF4-FFF2-40B4-BE49-F238E27FC236}">
                <a16:creationId xmlns:a16="http://schemas.microsoft.com/office/drawing/2014/main" id="{ED2C09B1-A29F-4F7C-A0D6-3FD95902AD5A}"/>
              </a:ext>
            </a:extLst>
          </p:cNvPr>
          <p:cNvSpPr txBox="1"/>
          <p:nvPr/>
        </p:nvSpPr>
        <p:spPr>
          <a:xfrm>
            <a:off x="3590999" y="5032094"/>
            <a:ext cx="1896427" cy="369332"/>
          </a:xfrm>
          <a:prstGeom prst="rect">
            <a:avLst/>
          </a:prstGeom>
          <a:noFill/>
        </p:spPr>
        <p:txBody>
          <a:bodyPr wrap="square" rtlCol="0">
            <a:spAutoFit/>
          </a:bodyPr>
          <a:lstStyle/>
          <a:p>
            <a:pPr algn="ctr"/>
            <a:r>
              <a:rPr lang="en-US" dirty="0"/>
              <a:t>Mask</a:t>
            </a:r>
          </a:p>
        </p:txBody>
      </p:sp>
      <p:sp>
        <p:nvSpPr>
          <p:cNvPr id="22" name="文本框 21">
            <a:extLst>
              <a:ext uri="{FF2B5EF4-FFF2-40B4-BE49-F238E27FC236}">
                <a16:creationId xmlns:a16="http://schemas.microsoft.com/office/drawing/2014/main" id="{16989A9D-1FB5-49EA-87F3-A5BA29F03CD2}"/>
              </a:ext>
            </a:extLst>
          </p:cNvPr>
          <p:cNvSpPr txBox="1"/>
          <p:nvPr/>
        </p:nvSpPr>
        <p:spPr>
          <a:xfrm>
            <a:off x="6437146" y="5032094"/>
            <a:ext cx="1896427" cy="369332"/>
          </a:xfrm>
          <a:prstGeom prst="rect">
            <a:avLst/>
          </a:prstGeom>
          <a:noFill/>
        </p:spPr>
        <p:txBody>
          <a:bodyPr wrap="square" rtlCol="0">
            <a:spAutoFit/>
          </a:bodyPr>
          <a:lstStyle/>
          <a:p>
            <a:pPr algn="ctr"/>
            <a:r>
              <a:rPr lang="en-US" dirty="0"/>
              <a:t>Original images</a:t>
            </a:r>
          </a:p>
        </p:txBody>
      </p:sp>
    </p:spTree>
    <p:extLst>
      <p:ext uri="{BB962C8B-B14F-4D97-AF65-F5344CB8AC3E}">
        <p14:creationId xmlns:p14="http://schemas.microsoft.com/office/powerpoint/2010/main" val="143630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altLang="zh-CN" dirty="0"/>
              <a:t>Augmentation</a:t>
            </a:r>
            <a:endParaRPr lang="en-US" dirty="0"/>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635761"/>
            <a:ext cx="7716636" cy="1099819"/>
          </a:xfrm>
          <a:prstGeom prst="rect">
            <a:avLst/>
          </a:prstGeom>
        </p:spPr>
        <p:txBody>
          <a:bodyPr vert="horz" lIns="91440" tIns="45720" rIns="91440" bIns="45720" rtlCol="0" anchor="ctr" anchorCtr="0">
            <a:normAutofit fontScale="70000" lnSpcReduction="200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buFont typeface="Arial" pitchFamily="34" charset="0"/>
              <a:buChar char="•"/>
            </a:pPr>
            <a:r>
              <a:rPr lang="en-US" altLang="zh-CN" sz="2400" b="1" dirty="0">
                <a:solidFill>
                  <a:prstClr val="white"/>
                </a:solidFill>
              </a:rPr>
              <a:t>Select patches manually: 120 patches</a:t>
            </a:r>
          </a:p>
          <a:p>
            <a:pPr marL="457200" indent="-457200" algn="l">
              <a:lnSpc>
                <a:spcPct val="150000"/>
              </a:lnSpc>
              <a:buFont typeface="Arial" pitchFamily="34" charset="0"/>
              <a:buChar char="•"/>
            </a:pPr>
            <a:r>
              <a:rPr lang="en-US" sz="2400" b="1" dirty="0">
                <a:solidFill>
                  <a:prstClr val="white"/>
                </a:solidFill>
              </a:rPr>
              <a:t>Transform into VOC dataset format</a:t>
            </a:r>
          </a:p>
          <a:p>
            <a:pPr marL="457200" indent="-457200" algn="l">
              <a:lnSpc>
                <a:spcPct val="150000"/>
              </a:lnSpc>
              <a:buFont typeface="Arial" pitchFamily="34" charset="0"/>
              <a:buChar char="•"/>
            </a:pPr>
            <a:r>
              <a:rPr lang="en-US" sz="2400" b="1" dirty="0">
                <a:solidFill>
                  <a:prstClr val="white"/>
                </a:solidFill>
              </a:rPr>
              <a:t>Overlap patches into 5000 images selected from VOC dataset</a:t>
            </a:r>
          </a:p>
        </p:txBody>
      </p:sp>
      <p:pic>
        <p:nvPicPr>
          <p:cNvPr id="2" name="图片 1">
            <a:extLst>
              <a:ext uri="{FF2B5EF4-FFF2-40B4-BE49-F238E27FC236}">
                <a16:creationId xmlns:a16="http://schemas.microsoft.com/office/drawing/2014/main" id="{F070284E-D528-4D7E-B168-4414C64E4B43}"/>
              </a:ext>
            </a:extLst>
          </p:cNvPr>
          <p:cNvPicPr>
            <a:picLocks noChangeAspect="1"/>
          </p:cNvPicPr>
          <p:nvPr/>
        </p:nvPicPr>
        <p:blipFill>
          <a:blip r:embed="rId3"/>
          <a:stretch>
            <a:fillRect/>
          </a:stretch>
        </p:blipFill>
        <p:spPr>
          <a:xfrm>
            <a:off x="685800" y="3429000"/>
            <a:ext cx="1995787" cy="1569720"/>
          </a:xfrm>
          <a:prstGeom prst="rect">
            <a:avLst/>
          </a:prstGeom>
        </p:spPr>
      </p:pic>
      <p:pic>
        <p:nvPicPr>
          <p:cNvPr id="3" name="图片 2">
            <a:extLst>
              <a:ext uri="{FF2B5EF4-FFF2-40B4-BE49-F238E27FC236}">
                <a16:creationId xmlns:a16="http://schemas.microsoft.com/office/drawing/2014/main" id="{FF8A01C8-21D7-4038-9381-4F4B9E045B5A}"/>
              </a:ext>
            </a:extLst>
          </p:cNvPr>
          <p:cNvPicPr>
            <a:picLocks noChangeAspect="1"/>
          </p:cNvPicPr>
          <p:nvPr/>
        </p:nvPicPr>
        <p:blipFill>
          <a:blip r:embed="rId4"/>
          <a:stretch>
            <a:fillRect/>
          </a:stretch>
        </p:blipFill>
        <p:spPr>
          <a:xfrm>
            <a:off x="2979494" y="3048000"/>
            <a:ext cx="2181214" cy="2224406"/>
          </a:xfrm>
          <a:prstGeom prst="rect">
            <a:avLst/>
          </a:prstGeom>
        </p:spPr>
      </p:pic>
      <p:pic>
        <p:nvPicPr>
          <p:cNvPr id="4" name="图片 3">
            <a:extLst>
              <a:ext uri="{FF2B5EF4-FFF2-40B4-BE49-F238E27FC236}">
                <a16:creationId xmlns:a16="http://schemas.microsoft.com/office/drawing/2014/main" id="{B53D3653-7451-4A28-8C07-E09B9BA7B206}"/>
              </a:ext>
            </a:extLst>
          </p:cNvPr>
          <p:cNvPicPr>
            <a:picLocks noChangeAspect="1"/>
          </p:cNvPicPr>
          <p:nvPr/>
        </p:nvPicPr>
        <p:blipFill>
          <a:blip r:embed="rId5"/>
          <a:stretch>
            <a:fillRect/>
          </a:stretch>
        </p:blipFill>
        <p:spPr>
          <a:xfrm>
            <a:off x="5458615" y="3569091"/>
            <a:ext cx="1243087" cy="1282311"/>
          </a:xfrm>
          <a:prstGeom prst="rect">
            <a:avLst/>
          </a:prstGeom>
        </p:spPr>
      </p:pic>
      <p:pic>
        <p:nvPicPr>
          <p:cNvPr id="6" name="图片 5">
            <a:extLst>
              <a:ext uri="{FF2B5EF4-FFF2-40B4-BE49-F238E27FC236}">
                <a16:creationId xmlns:a16="http://schemas.microsoft.com/office/drawing/2014/main" id="{D90F98A9-A358-4CA5-BD87-64D2AD603B78}"/>
              </a:ext>
            </a:extLst>
          </p:cNvPr>
          <p:cNvPicPr>
            <a:picLocks noChangeAspect="1"/>
          </p:cNvPicPr>
          <p:nvPr/>
        </p:nvPicPr>
        <p:blipFill>
          <a:blip r:embed="rId6"/>
          <a:stretch>
            <a:fillRect/>
          </a:stretch>
        </p:blipFill>
        <p:spPr>
          <a:xfrm>
            <a:off x="6701702" y="3569091"/>
            <a:ext cx="1872790" cy="1282310"/>
          </a:xfrm>
          <a:prstGeom prst="rect">
            <a:avLst/>
          </a:prstGeom>
        </p:spPr>
      </p:pic>
    </p:spTree>
    <p:extLst>
      <p:ext uri="{BB962C8B-B14F-4D97-AF65-F5344CB8AC3E}">
        <p14:creationId xmlns:p14="http://schemas.microsoft.com/office/powerpoint/2010/main" val="117718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altLang="zh-CN" dirty="0"/>
              <a:t>Training YOLO</a:t>
            </a:r>
            <a:endParaRPr lang="en-US" dirty="0"/>
          </a:p>
        </p:txBody>
      </p:sp>
      <p:sp>
        <p:nvSpPr>
          <p:cNvPr id="15" name="Title 4">
            <a:extLst>
              <a:ext uri="{FF2B5EF4-FFF2-40B4-BE49-F238E27FC236}">
                <a16:creationId xmlns:a16="http://schemas.microsoft.com/office/drawing/2014/main" id="{10C4DDB8-D144-4763-966B-253A998C930E}"/>
              </a:ext>
            </a:extLst>
          </p:cNvPr>
          <p:cNvSpPr txBox="1">
            <a:spLocks/>
          </p:cNvSpPr>
          <p:nvPr/>
        </p:nvSpPr>
        <p:spPr>
          <a:xfrm>
            <a:off x="685800" y="1384553"/>
            <a:ext cx="7716636" cy="2072080"/>
          </a:xfrm>
          <a:prstGeom prst="rect">
            <a:avLst/>
          </a:prstGeom>
        </p:spPr>
        <p:txBody>
          <a:bodyPr vert="horz" lIns="91440" tIns="45720" rIns="91440" bIns="45720" rtlCol="0" anchor="ctr" anchorCtr="0">
            <a:normAutofit fontScale="85000" lnSpcReduction="100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457200" indent="-457200" algn="l">
              <a:lnSpc>
                <a:spcPct val="150000"/>
              </a:lnSpc>
              <a:spcAft>
                <a:spcPts val="1000"/>
              </a:spcAft>
              <a:buFont typeface="Arial" pitchFamily="34" charset="0"/>
              <a:buChar char="•"/>
            </a:pPr>
            <a:r>
              <a:rPr lang="en-US" sz="2400" b="1" dirty="0">
                <a:solidFill>
                  <a:prstClr val="white"/>
                </a:solidFill>
              </a:rPr>
              <a:t>You Only Look Once: Unified, Real-Time Object Detection</a:t>
            </a:r>
          </a:p>
          <a:p>
            <a:pPr marL="457200" indent="-457200" algn="l">
              <a:lnSpc>
                <a:spcPct val="150000"/>
              </a:lnSpc>
              <a:spcAft>
                <a:spcPts val="1000"/>
              </a:spcAft>
              <a:buFont typeface="Arial" pitchFamily="34" charset="0"/>
              <a:buChar char="•"/>
            </a:pPr>
            <a:r>
              <a:rPr lang="en-US" altLang="zh-CN" sz="2400" b="1" dirty="0">
                <a:solidFill>
                  <a:prstClr val="white"/>
                </a:solidFill>
              </a:rPr>
              <a:t>24</a:t>
            </a:r>
            <a:r>
              <a:rPr lang="zh-CN" altLang="en-US" sz="2400" b="1" dirty="0">
                <a:solidFill>
                  <a:prstClr val="white"/>
                </a:solidFill>
              </a:rPr>
              <a:t> </a:t>
            </a:r>
            <a:r>
              <a:rPr lang="en-US" altLang="zh-CN" sz="2400" b="1" dirty="0">
                <a:solidFill>
                  <a:prstClr val="white"/>
                </a:solidFill>
              </a:rPr>
              <a:t>Conv. Layers &amp; 2 FC Layers</a:t>
            </a:r>
          </a:p>
          <a:p>
            <a:pPr marL="457200" indent="-457200" algn="l">
              <a:lnSpc>
                <a:spcPct val="150000"/>
              </a:lnSpc>
              <a:spcAft>
                <a:spcPts val="1000"/>
              </a:spcAft>
              <a:buFont typeface="Arial" pitchFamily="34" charset="0"/>
              <a:buChar char="•"/>
            </a:pPr>
            <a:r>
              <a:rPr lang="en-US" sz="2400" b="1" dirty="0">
                <a:solidFill>
                  <a:prstClr val="white"/>
                </a:solidFill>
              </a:rPr>
              <a:t>Pre-trained </a:t>
            </a:r>
            <a:r>
              <a:rPr lang="en-US" altLang="zh-CN" sz="2400" b="1" dirty="0" err="1">
                <a:solidFill>
                  <a:prstClr val="white"/>
                </a:solidFill>
              </a:rPr>
              <a:t>ImageNet</a:t>
            </a:r>
            <a:r>
              <a:rPr lang="en-US" altLang="zh-CN" sz="2400" b="1" dirty="0">
                <a:solidFill>
                  <a:prstClr val="white"/>
                </a:solidFill>
              </a:rPr>
              <a:t> as </a:t>
            </a:r>
            <a:r>
              <a:rPr lang="en-US" sz="2400" b="1" dirty="0">
                <a:solidFill>
                  <a:prstClr val="white"/>
                </a:solidFill>
              </a:rPr>
              <a:t>the first 20 Conv. Layers, then add 4 randomly initialized Conv. Layers &amp; 2 FC Layers.</a:t>
            </a:r>
          </a:p>
        </p:txBody>
      </p:sp>
      <p:pic>
        <p:nvPicPr>
          <p:cNvPr id="2050" name="Picture 2" descr="C:\Users\Administrator\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123" y="3780077"/>
            <a:ext cx="6659245" cy="273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38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732E1-34DD-4A2B-843A-A4CC5AEEA289}"/>
              </a:ext>
            </a:extLst>
          </p:cNvPr>
          <p:cNvSpPr>
            <a:spLocks noGrp="1"/>
          </p:cNvSpPr>
          <p:nvPr>
            <p:ph type="title"/>
          </p:nvPr>
        </p:nvSpPr>
        <p:spPr/>
        <p:txBody>
          <a:bodyPr/>
          <a:lstStyle/>
          <a:p>
            <a:r>
              <a:rPr lang="en-US" altLang="zh-CN" dirty="0"/>
              <a:t>Bounding Box</a:t>
            </a:r>
            <a:endParaRPr lang="en-US" dirty="0"/>
          </a:p>
        </p:txBody>
      </p:sp>
      <mc:AlternateContent xmlns:mc="http://schemas.openxmlformats.org/markup-compatibility/2006" xmlns:a14="http://schemas.microsoft.com/office/drawing/2010/main">
        <mc:Choice Requires="a14">
          <p:sp>
            <p:nvSpPr>
              <p:cNvPr id="15" name="Title 4">
                <a:extLst>
                  <a:ext uri="{FF2B5EF4-FFF2-40B4-BE49-F238E27FC236}">
                    <a16:creationId xmlns:a16="http://schemas.microsoft.com/office/drawing/2014/main" id="{10C4DDB8-D144-4763-966B-253A998C930E}"/>
                  </a:ext>
                </a:extLst>
              </p:cNvPr>
              <p:cNvSpPr txBox="1">
                <a:spLocks/>
              </p:cNvSpPr>
              <p:nvPr/>
            </p:nvSpPr>
            <p:spPr>
              <a:xfrm>
                <a:off x="958531" y="1635760"/>
                <a:ext cx="7498081" cy="3812540"/>
              </a:xfrm>
              <a:prstGeom prst="rect">
                <a:avLst/>
              </a:prstGeom>
            </p:spPr>
            <p:txBody>
              <a:bodyPr vert="horz" lIns="91440" tIns="45720" rIns="91440" bIns="45720" rtlCol="0" anchor="ctr" anchorCtr="0">
                <a:normAutofit fontScale="70000" lnSpcReduction="200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marL="342900" indent="-342900" algn="just">
                  <a:lnSpc>
                    <a:spcPct val="170000"/>
                  </a:lnSpc>
                  <a:buFont typeface="Arial" pitchFamily="34" charset="0"/>
                  <a:buChar char="•"/>
                </a:pPr>
                <a:r>
                  <a:rPr lang="en-US" altLang="zh-CN" sz="2400" b="1" dirty="0">
                    <a:effectLst/>
                  </a:rPr>
                  <a:t>The image is split into </a:t>
                </a:r>
                <a14:m>
                  <m:oMath xmlns:m="http://schemas.openxmlformats.org/officeDocument/2006/math">
                    <m:r>
                      <a:rPr lang="en-US" altLang="zh-CN" sz="2400" b="1" i="1">
                        <a:effectLst/>
                        <a:latin typeface="Cambria Math"/>
                      </a:rPr>
                      <m:t>𝐒</m:t>
                    </m:r>
                    <m:r>
                      <a:rPr lang="en-US" altLang="zh-CN" sz="2400" b="1">
                        <a:effectLst/>
                        <a:latin typeface="Cambria Math"/>
                      </a:rPr>
                      <m:t>×</m:t>
                    </m:r>
                    <m:r>
                      <a:rPr lang="en-US" altLang="zh-CN" sz="2400" b="1" i="1">
                        <a:effectLst/>
                        <a:latin typeface="Cambria Math"/>
                      </a:rPr>
                      <m:t>𝐒</m:t>
                    </m:r>
                  </m:oMath>
                </a14:m>
                <a:r>
                  <a:rPr lang="en-US" altLang="zh-CN" sz="2400" b="1" dirty="0">
                    <a:effectLst/>
                  </a:rPr>
                  <a:t> grid cells in each contains B bounding boxes.</a:t>
                </a:r>
              </a:p>
              <a:p>
                <a:pPr marL="342900" indent="-342900" algn="just">
                  <a:buFont typeface="Arial" pitchFamily="34" charset="0"/>
                  <a:buChar char="•"/>
                </a:pPr>
                <a:endParaRPr lang="zh-CN" altLang="zh-CN" sz="2400" dirty="0">
                  <a:effectLst/>
                </a:endParaRPr>
              </a:p>
              <a:p>
                <a:pPr marL="342900" indent="-342900" algn="just">
                  <a:lnSpc>
                    <a:spcPct val="150000"/>
                  </a:lnSpc>
                  <a:buFont typeface="Arial" pitchFamily="34" charset="0"/>
                  <a:buChar char="•"/>
                </a:pPr>
                <a:r>
                  <a:rPr lang="en-US" sz="2400" b="1" dirty="0">
                    <a:solidFill>
                      <a:prstClr val="white"/>
                    </a:solidFill>
                  </a:rPr>
                  <a:t>5 </a:t>
                </a:r>
                <a:r>
                  <a:rPr lang="en-US" altLang="zh-CN" sz="2400" b="1" dirty="0">
                    <a:solidFill>
                      <a:prstClr val="white"/>
                    </a:solidFill>
                  </a:rPr>
                  <a:t>predictions: x, y, w, h &amp; </a:t>
                </a:r>
                <a:r>
                  <a:rPr lang="en-US" altLang="zh-CN" sz="2400" b="1" dirty="0">
                    <a:solidFill>
                      <a:srgbClr val="FF0000"/>
                    </a:solidFill>
                  </a:rPr>
                  <a:t>Confidence</a:t>
                </a:r>
                <a:r>
                  <a:rPr lang="en-US" altLang="zh-CN" sz="2400" b="1" dirty="0">
                    <a:solidFill>
                      <a:prstClr val="white"/>
                    </a:solidFill>
                  </a:rPr>
                  <a:t>.</a:t>
                </a:r>
              </a:p>
              <a:p>
                <a:pPr marL="342900" indent="-342900" algn="just">
                  <a:lnSpc>
                    <a:spcPct val="150000"/>
                  </a:lnSpc>
                  <a:buFont typeface="Arial" pitchFamily="34" charset="0"/>
                  <a:buChar char="•"/>
                </a:pPr>
                <a:endParaRPr lang="en-US" altLang="zh-CN" sz="2400" b="1" dirty="0">
                  <a:solidFill>
                    <a:prstClr val="white"/>
                  </a:solidFill>
                </a:endParaRPr>
              </a:p>
              <a:p>
                <a:pPr marL="342900" indent="-342900" algn="just">
                  <a:lnSpc>
                    <a:spcPct val="150000"/>
                  </a:lnSpc>
                  <a:buFont typeface="Arial" pitchFamily="34" charset="0"/>
                  <a:buChar char="•"/>
                </a:pPr>
                <a:r>
                  <a:rPr lang="en-US" sz="2400" b="1" dirty="0">
                    <a:solidFill>
                      <a:prstClr val="white"/>
                    </a:solidFill>
                  </a:rPr>
                  <a:t>Confidence: if the grid cell does not contains the object, it will be 0; otherwise, it will equals the IOU of the box and ground truth</a:t>
                </a:r>
                <a:r>
                  <a:rPr lang="en-US" altLang="zh-CN" sz="2400" b="1" dirty="0">
                    <a:solidFill>
                      <a:prstClr val="white"/>
                    </a:solidFill>
                  </a:rPr>
                  <a:t>.</a:t>
                </a:r>
              </a:p>
              <a:p>
                <a:pPr marL="342900" indent="-342900" algn="just">
                  <a:lnSpc>
                    <a:spcPct val="150000"/>
                  </a:lnSpc>
                  <a:buFont typeface="Arial" pitchFamily="34" charset="0"/>
                  <a:buChar char="•"/>
                </a:pPr>
                <a:endParaRPr lang="en-US" altLang="zh-CN" sz="2400" b="1" dirty="0">
                  <a:solidFill>
                    <a:prstClr val="white"/>
                  </a:solidFill>
                </a:endParaRPr>
              </a:p>
              <a:p>
                <a:pPr marL="342900" indent="-342900" algn="just">
                  <a:lnSpc>
                    <a:spcPct val="150000"/>
                  </a:lnSpc>
                  <a:buFont typeface="Arial" pitchFamily="34" charset="0"/>
                  <a:buChar char="•"/>
                </a:pPr>
                <a:endParaRPr lang="en-US" altLang="zh-CN" sz="2400" b="1" dirty="0">
                  <a:solidFill>
                    <a:prstClr val="white"/>
                  </a:solidFill>
                </a:endParaRPr>
              </a:p>
              <a:p>
                <a:pPr marL="342900" indent="-342900" algn="just">
                  <a:lnSpc>
                    <a:spcPct val="150000"/>
                  </a:lnSpc>
                  <a:buFont typeface="Arial" pitchFamily="34" charset="0"/>
                  <a:buChar char="•"/>
                </a:pPr>
                <a:endParaRPr lang="en-US" sz="2400" b="1" dirty="0">
                  <a:solidFill>
                    <a:prstClr val="white"/>
                  </a:solidFill>
                </a:endParaRPr>
              </a:p>
              <a:p>
                <a:pPr marL="342900" indent="-342900" algn="just">
                  <a:lnSpc>
                    <a:spcPct val="150000"/>
                  </a:lnSpc>
                  <a:buFont typeface="Arial" pitchFamily="34" charset="0"/>
                  <a:buChar char="•"/>
                </a:pPr>
                <a:r>
                  <a:rPr lang="en-US" sz="2400" b="1" dirty="0">
                    <a:solidFill>
                      <a:prstClr val="white"/>
                    </a:solidFill>
                  </a:rPr>
                  <a:t>Non maximum suppression (NMS)</a:t>
                </a:r>
              </a:p>
            </p:txBody>
          </p:sp>
        </mc:Choice>
        <mc:Fallback xmlns="">
          <p:sp>
            <p:nvSpPr>
              <p:cNvPr id="15" name="Title 4">
                <a:extLst>
                  <a:ext uri="{FF2B5EF4-FFF2-40B4-BE49-F238E27FC236}">
                    <a16:creationId xmlns:a16="http://schemas.microsoft.com/office/drawing/2014/main" xmlns="" xmlns:a14="http://schemas.microsoft.com/office/drawing/2010/main" id="{10C4DDB8-D144-4763-966B-253A998C930E}"/>
                  </a:ext>
                </a:extLst>
              </p:cNvPr>
              <p:cNvSpPr txBox="1">
                <a:spLocks noRot="1" noChangeAspect="1" noMove="1" noResize="1" noEditPoints="1" noAdjustHandles="1" noChangeArrowheads="1" noChangeShapeType="1" noTextEdit="1"/>
              </p:cNvSpPr>
              <p:nvPr/>
            </p:nvSpPr>
            <p:spPr>
              <a:xfrm>
                <a:off x="958531" y="1635760"/>
                <a:ext cx="7498081" cy="3812540"/>
              </a:xfrm>
              <a:prstGeom prst="rect">
                <a:avLst/>
              </a:prstGeom>
              <a:blipFill rotWithShape="1">
                <a:blip r:embed="rId3"/>
                <a:stretch>
                  <a:fillRect l="-1138" r="-1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207180" y="4123895"/>
                <a:ext cx="2469715" cy="4323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𝐏𝐫</m:t>
                      </m:r>
                      <m:d>
                        <m:dPr>
                          <m:ctrlPr>
                            <a:rPr lang="zh-CN" altLang="zh-CN" b="1" i="1">
                              <a:latin typeface="Cambria Math" panose="02040503050406030204" pitchFamily="18" charset="0"/>
                            </a:rPr>
                          </m:ctrlPr>
                        </m:dPr>
                        <m:e>
                          <m:r>
                            <a:rPr lang="en-US" altLang="zh-CN" b="1" i="1">
                              <a:latin typeface="Cambria Math"/>
                            </a:rPr>
                            <m:t>𝐎𝐛𝐣𝐞𝐜𝐭</m:t>
                          </m:r>
                        </m:e>
                      </m:d>
                      <m:r>
                        <a:rPr lang="en-US" altLang="zh-CN" b="1" i="1">
                          <a:latin typeface="Cambria Math"/>
                        </a:rPr>
                        <m:t>∗</m:t>
                      </m:r>
                      <m:sSubSup>
                        <m:sSubSupPr>
                          <m:ctrlPr>
                            <a:rPr lang="zh-CN" altLang="zh-CN" b="1" i="1">
                              <a:latin typeface="Cambria Math" panose="02040503050406030204" pitchFamily="18" charset="0"/>
                            </a:rPr>
                          </m:ctrlPr>
                        </m:sSubSupPr>
                        <m:e>
                          <m:r>
                            <a:rPr lang="en-US" altLang="zh-CN" b="1" i="1">
                              <a:latin typeface="Cambria Math"/>
                            </a:rPr>
                            <m:t>𝐈𝐎𝐔</m:t>
                          </m:r>
                        </m:e>
                        <m:sub>
                          <m:r>
                            <a:rPr lang="en-US" altLang="zh-CN" b="1" i="1">
                              <a:latin typeface="Cambria Math"/>
                            </a:rPr>
                            <m:t>𝒑𝒓𝒆𝒅</m:t>
                          </m:r>
                        </m:sub>
                        <m:sup>
                          <m:r>
                            <a:rPr lang="en-US" altLang="zh-CN" b="1" i="1">
                              <a:latin typeface="Cambria Math"/>
                            </a:rPr>
                            <m:t>𝒕𝒓𝒖𝒕𝒉</m:t>
                          </m:r>
                        </m:sup>
                      </m:sSubSup>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3207180" y="4123895"/>
                <a:ext cx="2469715" cy="432362"/>
              </a:xfrm>
              <a:prstGeom prst="rect">
                <a:avLst/>
              </a:prstGeom>
              <a:blipFill rotWithShape="1">
                <a:blip r:embed="rId4"/>
                <a:stretch>
                  <a:fillRect b="-84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55514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3698</TotalTime>
  <Words>476</Words>
  <Application>Microsoft Office PowerPoint</Application>
  <PresentationFormat>On-screen Show (4:3)</PresentationFormat>
  <Paragraphs>92</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Calisto MT</vt:lpstr>
      <vt:lpstr>Cambria Math</vt:lpstr>
      <vt:lpstr>Story</vt:lpstr>
      <vt:lpstr>Pedestrian Tracking by Combining YOLO And Active Contour</vt:lpstr>
      <vt:lpstr>Motivation</vt:lpstr>
      <vt:lpstr>Method</vt:lpstr>
      <vt:lpstr>Method</vt:lpstr>
      <vt:lpstr>Method</vt:lpstr>
      <vt:lpstr>Data Collecting</vt:lpstr>
      <vt:lpstr>Augmentation</vt:lpstr>
      <vt:lpstr>Training YOLO</vt:lpstr>
      <vt:lpstr>Bounding Box</vt:lpstr>
      <vt:lpstr>Loss Function</vt:lpstr>
      <vt:lpstr>Active contour (Snake)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Bipedal System Behavior using an Irreducibly Simplified Model</dc:title>
  <dc:creator>Steven Cohen</dc:creator>
  <cp:lastModifiedBy>Liu, Hui</cp:lastModifiedBy>
  <cp:revision>223</cp:revision>
  <dcterms:created xsi:type="dcterms:W3CDTF">2014-11-30T02:09:51Z</dcterms:created>
  <dcterms:modified xsi:type="dcterms:W3CDTF">2019-04-24T18:50:22Z</dcterms:modified>
</cp:coreProperties>
</file>